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309" r:id="rId2"/>
    <p:sldId id="285" r:id="rId3"/>
    <p:sldId id="299" r:id="rId4"/>
    <p:sldId id="275" r:id="rId5"/>
    <p:sldId id="274" r:id="rId6"/>
    <p:sldId id="276" r:id="rId7"/>
    <p:sldId id="277" r:id="rId8"/>
    <p:sldId id="278" r:id="rId9"/>
    <p:sldId id="280" r:id="rId10"/>
    <p:sldId id="282" r:id="rId11"/>
    <p:sldId id="281" r:id="rId12"/>
    <p:sldId id="312" r:id="rId13"/>
    <p:sldId id="313" r:id="rId14"/>
    <p:sldId id="315" r:id="rId15"/>
    <p:sldId id="316" r:id="rId16"/>
    <p:sldId id="318" r:id="rId17"/>
    <p:sldId id="290" r:id="rId18"/>
    <p:sldId id="319" r:id="rId19"/>
  </p:sldIdLst>
  <p:sldSz cx="12192000" cy="6858000"/>
  <p:notesSz cx="6797675" cy="9928225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1B4367"/>
    <a:srgbClr val="FFC000"/>
    <a:srgbClr val="FFB520"/>
    <a:srgbClr val="A6A6A6"/>
    <a:srgbClr val="CBDBE9"/>
    <a:srgbClr val="FFE4BA"/>
    <a:srgbClr val="8FC36B"/>
    <a:srgbClr val="FFFFFF"/>
    <a:srgbClr val="E5A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6374" autoAdjust="0"/>
  </p:normalViewPr>
  <p:slideViewPr>
    <p:cSldViewPr snapToGrid="0">
      <p:cViewPr varScale="1">
        <p:scale>
          <a:sx n="116" d="100"/>
          <a:sy n="116" d="100"/>
        </p:scale>
        <p:origin x="55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a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perez\Downloads\Libro1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Pa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Hoja2!$M$69</c:f>
              <c:strCache>
                <c:ptCount val="1"/>
                <c:pt idx="0">
                  <c:v>MISIONAL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Hoja2!$L$70:$L$71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Hoja2!$M$70:$M$71</c:f>
              <c:numCache>
                <c:formatCode>General</c:formatCode>
                <c:ptCount val="2"/>
                <c:pt idx="0">
                  <c:v>66</c:v>
                </c:pt>
                <c:pt idx="1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85-4D8F-95DC-3C3BD3B8A21C}"/>
            </c:ext>
          </c:extLst>
        </c:ser>
        <c:ser>
          <c:idx val="1"/>
          <c:order val="1"/>
          <c:tx>
            <c:strRef>
              <c:f>Hoja2!$N$69</c:f>
              <c:strCache>
                <c:ptCount val="1"/>
                <c:pt idx="0">
                  <c:v>APOYO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1666666666666664E-2"/>
                  <c:y val="-1.3888888888888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D85-4D8F-95DC-3C3BD3B8A2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Hoja2!$L$70:$L$71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Hoja2!$N$70:$N$71</c:f>
              <c:numCache>
                <c:formatCode>General</c:formatCode>
                <c:ptCount val="2"/>
                <c:pt idx="0">
                  <c:v>34</c:v>
                </c:pt>
                <c:pt idx="1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D85-4D8F-95DC-3C3BD3B8A2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74920800"/>
        <c:axId val="-74920256"/>
        <c:axId val="0"/>
      </c:bar3DChart>
      <c:catAx>
        <c:axId val="-74920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Área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74920256"/>
        <c:crosses val="autoZero"/>
        <c:auto val="1"/>
        <c:lblAlgn val="ctr"/>
        <c:lblOffset val="100"/>
        <c:noMultiLvlLbl val="0"/>
      </c:catAx>
      <c:valAx>
        <c:axId val="-7492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Porcentaje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7492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800" noProof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Éxito Procesal en Procesos Ordinarios</a:t>
            </a:r>
            <a:endParaRPr lang="es-ES" sz="1800" noProof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6459073067628501E-2"/>
          <c:y val="9.5808078280347125E-2"/>
          <c:w val="0.9597667102791303"/>
          <c:h val="0.695260168900729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Hoja1!$F$237</c:f>
              <c:strCache>
                <c:ptCount val="1"/>
                <c:pt idx="0">
                  <c:v>Sentencias 
Notificadas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Hoja1!$E$238:$E$241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Hoja1!$F$238:$F$241</c:f>
              <c:numCache>
                <c:formatCode>General</c:formatCode>
                <c:ptCount val="4"/>
                <c:pt idx="0">
                  <c:v>52</c:v>
                </c:pt>
                <c:pt idx="1">
                  <c:v>53</c:v>
                </c:pt>
                <c:pt idx="2">
                  <c:v>81</c:v>
                </c:pt>
                <c:pt idx="3">
                  <c:v>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E1-4073-A59B-999C1F162102}"/>
            </c:ext>
          </c:extLst>
        </c:ser>
        <c:ser>
          <c:idx val="1"/>
          <c:order val="1"/>
          <c:tx>
            <c:strRef>
              <c:f>Hoja1!$G$237</c:f>
              <c:strCache>
                <c:ptCount val="1"/>
                <c:pt idx="0">
                  <c:v>Sentencias 
Favorables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Hoja1!$E$238:$E$241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Hoja1!$G$238:$G$241</c:f>
              <c:numCache>
                <c:formatCode>General</c:formatCode>
                <c:ptCount val="4"/>
                <c:pt idx="0">
                  <c:v>38</c:v>
                </c:pt>
                <c:pt idx="1">
                  <c:v>46</c:v>
                </c:pt>
                <c:pt idx="2">
                  <c:v>76</c:v>
                </c:pt>
                <c:pt idx="3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FE1-4073-A59B-999C1F162102}"/>
            </c:ext>
          </c:extLst>
        </c:ser>
        <c:ser>
          <c:idx val="2"/>
          <c:order val="2"/>
          <c:tx>
            <c:strRef>
              <c:f>Hoja1!$H$237</c:f>
              <c:strCache>
                <c:ptCount val="1"/>
                <c:pt idx="0">
                  <c:v>%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Hoja1!$E$238:$E$241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Hoja1!$H$238:$H$241</c:f>
              <c:numCache>
                <c:formatCode>0%</c:formatCode>
                <c:ptCount val="4"/>
                <c:pt idx="0">
                  <c:v>0.73</c:v>
                </c:pt>
                <c:pt idx="1">
                  <c:v>0.87</c:v>
                </c:pt>
                <c:pt idx="2">
                  <c:v>0.94</c:v>
                </c:pt>
                <c:pt idx="3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FE1-4073-A59B-999C1F1621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98973152"/>
        <c:axId val="-198969888"/>
      </c:barChart>
      <c:catAx>
        <c:axId val="-19897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98969888"/>
        <c:crosses val="autoZero"/>
        <c:auto val="1"/>
        <c:lblAlgn val="ctr"/>
        <c:lblOffset val="100"/>
        <c:noMultiLvlLbl val="0"/>
      </c:catAx>
      <c:valAx>
        <c:axId val="-198969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9897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CO" dirty="0">
                <a:solidFill>
                  <a:schemeClr val="accent1">
                    <a:lumMod val="75000"/>
                  </a:schemeClr>
                </a:solidFill>
              </a:rPr>
              <a:t>Éxito Procesal en Acciones de Tutela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Hoja1!$F$263</c:f>
              <c:strCache>
                <c:ptCount val="1"/>
                <c:pt idx="0">
                  <c:v>Sentencias 
Notificadas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Hoja1!$E$264:$E$267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Hoja1!$F$264:$F$267</c:f>
              <c:numCache>
                <c:formatCode>General</c:formatCode>
                <c:ptCount val="4"/>
                <c:pt idx="0">
                  <c:v>33</c:v>
                </c:pt>
                <c:pt idx="1">
                  <c:v>32</c:v>
                </c:pt>
                <c:pt idx="2">
                  <c:v>39</c:v>
                </c:pt>
                <c:pt idx="3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7C-4114-8C57-7D1E0A8D42CB}"/>
            </c:ext>
          </c:extLst>
        </c:ser>
        <c:ser>
          <c:idx val="1"/>
          <c:order val="1"/>
          <c:tx>
            <c:strRef>
              <c:f>Hoja1!$G$263</c:f>
              <c:strCache>
                <c:ptCount val="1"/>
                <c:pt idx="0">
                  <c:v>Sentencias 
Favorables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trendlineType val="linear"/>
            <c:dispRSqr val="0"/>
            <c:dispEq val="0"/>
          </c:trendline>
          <c:cat>
            <c:numRef>
              <c:f>Hoja1!$E$264:$E$267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Hoja1!$G$264:$G$267</c:f>
              <c:numCache>
                <c:formatCode>General</c:formatCode>
                <c:ptCount val="4"/>
                <c:pt idx="0">
                  <c:v>24</c:v>
                </c:pt>
                <c:pt idx="1">
                  <c:v>30</c:v>
                </c:pt>
                <c:pt idx="2">
                  <c:v>38</c:v>
                </c:pt>
                <c:pt idx="3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B7C-4114-8C57-7D1E0A8D42CB}"/>
            </c:ext>
          </c:extLst>
        </c:ser>
        <c:ser>
          <c:idx val="2"/>
          <c:order val="2"/>
          <c:tx>
            <c:strRef>
              <c:f>Hoja1!$H$263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Hoja1!$E$264:$E$267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Hoja1!$H$264:$H$267</c:f>
              <c:numCache>
                <c:formatCode>0%</c:formatCode>
                <c:ptCount val="4"/>
                <c:pt idx="0">
                  <c:v>0.73</c:v>
                </c:pt>
                <c:pt idx="1">
                  <c:v>0.94</c:v>
                </c:pt>
                <c:pt idx="2">
                  <c:v>0.99</c:v>
                </c:pt>
                <c:pt idx="3">
                  <c:v>0.99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B7C-4114-8C57-7D1E0A8D42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98967712"/>
        <c:axId val="-198970976"/>
      </c:barChart>
      <c:catAx>
        <c:axId val="-19896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CO"/>
          </a:p>
        </c:txPr>
        <c:crossAx val="-198970976"/>
        <c:crosses val="autoZero"/>
        <c:auto val="1"/>
        <c:lblAlgn val="ctr"/>
        <c:lblOffset val="100"/>
        <c:noMultiLvlLbl val="0"/>
      </c:catAx>
      <c:valAx>
        <c:axId val="-198970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98967712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/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>
                <a:effectLst/>
              </a:rPr>
              <a:t>Relación Presupuesto Ejecutado Funcionamiento / Inversión</a:t>
            </a:r>
          </a:p>
        </c:rich>
      </c:tx>
      <c:layout>
        <c:manualLayout>
          <c:xMode val="edge"/>
          <c:yMode val="edge"/>
          <c:x val="0.17482633420822397"/>
          <c:y val="3.7037037037037035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3662438028579761"/>
          <c:w val="1"/>
          <c:h val="0.5770979148439778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09-42C8-9F51-CCFAC28DE5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09-42C8-9F51-CCFAC28DE53B}"/>
              </c:ext>
            </c:extLst>
          </c:dPt>
          <c:dLbls>
            <c:dLbl>
              <c:idx val="0"/>
              <c:layout>
                <c:manualLayout>
                  <c:x val="-0.30416666666666664"/>
                  <c:y val="-0.279110527850685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/>
                      <a:t>89 %</a:t>
                    </a:r>
                  </a:p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609-42C8-9F51-CCFAC28DE53B}"/>
                </c:ext>
                <c:ext xmlns:c15="http://schemas.microsoft.com/office/drawing/2012/chart" uri="{CE6537A1-D6FC-4f65-9D91-7224C49458BB}">
                  <c15:layout>
                    <c:manualLayout>
                      <c:w val="0.1451388888888889"/>
                      <c:h val="8.4490740740740741E-2"/>
                    </c:manualLayout>
                  </c15:layout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/>
                      <a:t>11</a:t>
                    </a:r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609-42C8-9F51-CCFAC28DE53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Hoja2!$J$21:$J$22</c:f>
              <c:strCache>
                <c:ptCount val="2"/>
                <c:pt idx="0">
                  <c:v>FUNCIONAMIENTO</c:v>
                </c:pt>
                <c:pt idx="1">
                  <c:v>INVERSIÓN</c:v>
                </c:pt>
              </c:strCache>
            </c:strRef>
          </c:cat>
          <c:val>
            <c:numRef>
              <c:f>Hoja2!$L$21:$L$22</c:f>
              <c:numCache>
                <c:formatCode>_("$"* #,##0_);_("$"* \(#,##0\);_("$"* "-"_);_(@_)</c:formatCode>
                <c:ptCount val="2"/>
                <c:pt idx="0">
                  <c:v>501779544276</c:v>
                </c:pt>
                <c:pt idx="1">
                  <c:v>55501176801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609-42C8-9F51-CCFAC28DE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96227034120735"/>
          <c:y val="0.89409667541557303"/>
          <c:w val="0.47131014873140858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CO" dirty="0"/>
              <a:t>EJECUCIÓN PRESUPUESTO CONTRATACIÓN</a:t>
            </a:r>
          </a:p>
        </c:rich>
      </c:tx>
      <c:layout>
        <c:manualLayout>
          <c:xMode val="edge"/>
          <c:yMode val="edge"/>
          <c:x val="0.19669821436713736"/>
          <c:y val="1.8518518518518517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[Libro1.xlsx]Hoja1!$B$58</c:f>
              <c:strCache>
                <c:ptCount val="1"/>
                <c:pt idx="0">
                  <c:v>Presupuesto Ejecutado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159200672734607E-16"/>
                  <c:y val="0.1620370370370370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93F-4BF3-AB7A-996C343602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[Libro1.xlsx]Hoja1!$G$58</c:f>
              <c:numCache>
                <c:formatCode>"$"#,##0_);\("$"#,##0\)</c:formatCode>
                <c:ptCount val="1"/>
                <c:pt idx="0">
                  <c:v>77402249553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93F-4BF3-AB7A-996C343602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81349520"/>
        <c:axId val="-81348432"/>
        <c:axId val="0"/>
      </c:bar3DChart>
      <c:catAx>
        <c:axId val="-8134952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-81348432"/>
        <c:crosses val="autoZero"/>
        <c:auto val="1"/>
        <c:lblAlgn val="ctr"/>
        <c:lblOffset val="100"/>
        <c:noMultiLvlLbl val="0"/>
      </c:catAx>
      <c:valAx>
        <c:axId val="-81348432"/>
        <c:scaling>
          <c:orientation val="minMax"/>
          <c:max val="80000000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extTo"/>
        <c:crossAx val="-8134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CUMPLIMIENTO PLAN ANUAL DE ADQUISICIONES</a:t>
            </a:r>
            <a:endParaRPr lang="es-CO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334927388352932E-2"/>
          <c:y val="0.2944389177870233"/>
          <c:w val="0.93874303514448443"/>
          <c:h val="0.4934297630320757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Hoja1!$B$15</c:f>
              <c:strCache>
                <c:ptCount val="1"/>
                <c:pt idx="0">
                  <c:v>Necesidades Contratadas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209376203000829E-16"/>
                  <c:y val="0.177219493383129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b="1"/>
                      <a:t>99,38%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346-4693-9753-59109AE0F54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Hoja1!$C$13</c:f>
              <c:strCache>
                <c:ptCount val="1"/>
                <c:pt idx="0">
                  <c:v>Vigencia 2016-2019</c:v>
                </c:pt>
              </c:strCache>
            </c:strRef>
          </c:cat>
          <c:val>
            <c:numRef>
              <c:f>Hoja1!$C$15</c:f>
              <c:numCache>
                <c:formatCode>_-* #,##0_-;\-* #,##0_-;_-* "-"??_-;_-@_-</c:formatCode>
                <c:ptCount val="1"/>
                <c:pt idx="0">
                  <c:v>1603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346-4693-9753-59109AE0F5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81346256"/>
        <c:axId val="-81344080"/>
        <c:axId val="0"/>
      </c:bar3DChart>
      <c:catAx>
        <c:axId val="-8134625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-81344080"/>
        <c:crosses val="autoZero"/>
        <c:auto val="1"/>
        <c:lblAlgn val="ctr"/>
        <c:lblOffset val="100"/>
        <c:noMultiLvlLbl val="0"/>
      </c:catAx>
      <c:valAx>
        <c:axId val="-81344080"/>
        <c:scaling>
          <c:orientation val="minMax"/>
          <c:max val="1614"/>
          <c:min val="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crossAx val="-81346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0CE94C-BE19-4A8E-9E4E-E6BB56F92280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FC444FF0-1187-47FE-8205-776294257A25}">
      <dgm:prSet phldrT="[Texto]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 smtClean="0"/>
            <a:t>COMPETENCIAS BÁSICAS DEL AUDITOR</a:t>
          </a:r>
          <a:endParaRPr lang="es-CO" dirty="0"/>
        </a:p>
      </dgm:t>
    </dgm:pt>
    <dgm:pt modelId="{27A27C57-E6A6-4CDB-A8C7-E22206967686}" type="parTrans" cxnId="{036DA496-B29E-4177-9EE9-9D617B5F5955}">
      <dgm:prSet/>
      <dgm:spPr/>
      <dgm:t>
        <a:bodyPr/>
        <a:lstStyle/>
        <a:p>
          <a:endParaRPr lang="es-CO"/>
        </a:p>
      </dgm:t>
    </dgm:pt>
    <dgm:pt modelId="{DF7FBFDC-71EC-40E9-ABCC-C0627ACF3E3B}" type="sibTrans" cxnId="{036DA496-B29E-4177-9EE9-9D617B5F5955}">
      <dgm:prSet/>
      <dgm:spPr/>
      <dgm:t>
        <a:bodyPr/>
        <a:lstStyle/>
        <a:p>
          <a:endParaRPr lang="es-CO"/>
        </a:p>
      </dgm:t>
    </dgm:pt>
    <dgm:pt modelId="{FD824E6C-9F96-4208-80EB-8F34639C9D60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 smtClean="0"/>
            <a:t>CONTROL FISCAL</a:t>
          </a:r>
          <a:endParaRPr lang="es-CO" dirty="0"/>
        </a:p>
      </dgm:t>
    </dgm:pt>
    <dgm:pt modelId="{F2CF96C5-8414-4B8A-AF3E-3398A5696489}" type="parTrans" cxnId="{18FCC3FD-7C06-4665-9ECE-D0AFB8A55B09}">
      <dgm:prSet/>
      <dgm:spPr/>
      <dgm:t>
        <a:bodyPr/>
        <a:lstStyle/>
        <a:p>
          <a:endParaRPr lang="es-CO"/>
        </a:p>
      </dgm:t>
    </dgm:pt>
    <dgm:pt modelId="{B4BCC507-B559-44D4-A5F4-56B71C329CB6}" type="sibTrans" cxnId="{18FCC3FD-7C06-4665-9ECE-D0AFB8A55B09}">
      <dgm:prSet/>
      <dgm:spPr/>
      <dgm:t>
        <a:bodyPr/>
        <a:lstStyle/>
        <a:p>
          <a:endParaRPr lang="es-CO"/>
        </a:p>
      </dgm:t>
    </dgm:pt>
    <dgm:pt modelId="{2A813DAF-BFAA-4536-94BF-468BE970818C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 smtClean="0"/>
            <a:t>TRANSPARENCIA Y LUCHA CONTRA LA CORRUPCIÓN</a:t>
          </a:r>
          <a:endParaRPr lang="es-CO" dirty="0"/>
        </a:p>
      </dgm:t>
    </dgm:pt>
    <dgm:pt modelId="{A9D64E2C-1FE1-4F94-9A98-94B4C9D346A4}" type="parTrans" cxnId="{6B036E20-7BD8-4FBE-9B6B-138D44E474D2}">
      <dgm:prSet/>
      <dgm:spPr/>
      <dgm:t>
        <a:bodyPr/>
        <a:lstStyle/>
        <a:p>
          <a:endParaRPr lang="es-CO"/>
        </a:p>
      </dgm:t>
    </dgm:pt>
    <dgm:pt modelId="{B075DF06-3413-4C88-A030-66F488A93D9E}" type="sibTrans" cxnId="{6B036E20-7BD8-4FBE-9B6B-138D44E474D2}">
      <dgm:prSet/>
      <dgm:spPr/>
      <dgm:t>
        <a:bodyPr/>
        <a:lstStyle/>
        <a:p>
          <a:endParaRPr lang="es-CO"/>
        </a:p>
      </dgm:t>
    </dgm:pt>
    <dgm:pt modelId="{D2CAE504-D60D-4EA9-8A21-5081C672253B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 smtClean="0"/>
            <a:t>POSCONFLICTO Y DIÁLOGO SOCIAL</a:t>
          </a:r>
          <a:endParaRPr lang="es-CO" dirty="0"/>
        </a:p>
      </dgm:t>
    </dgm:pt>
    <dgm:pt modelId="{4A678F9E-B29E-43DC-ADAB-A0312A1BB20C}" type="parTrans" cxnId="{CB5F24B1-1399-4C06-9B5A-6799A2055AAA}">
      <dgm:prSet/>
      <dgm:spPr/>
      <dgm:t>
        <a:bodyPr/>
        <a:lstStyle/>
        <a:p>
          <a:endParaRPr lang="es-CO"/>
        </a:p>
      </dgm:t>
    </dgm:pt>
    <dgm:pt modelId="{F4646B44-5F42-4DF0-A4B2-288CB625F5B5}" type="sibTrans" cxnId="{CB5F24B1-1399-4C06-9B5A-6799A2055AAA}">
      <dgm:prSet/>
      <dgm:spPr/>
      <dgm:t>
        <a:bodyPr/>
        <a:lstStyle/>
        <a:p>
          <a:endParaRPr lang="es-CO"/>
        </a:p>
      </dgm:t>
    </dgm:pt>
    <dgm:pt modelId="{285150FF-7AC8-4178-99F3-2945FF15951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 smtClean="0"/>
            <a:t>AUDITOR TEMAS FINANCIEROS Y CONTABLES</a:t>
          </a:r>
          <a:endParaRPr lang="es-CO" dirty="0"/>
        </a:p>
      </dgm:t>
    </dgm:pt>
    <dgm:pt modelId="{450793FB-8AB8-49D3-A36A-FFABE9550421}" type="parTrans" cxnId="{F8758C1F-A129-464B-AA5E-C8C7911AE6C5}">
      <dgm:prSet/>
      <dgm:spPr/>
      <dgm:t>
        <a:bodyPr/>
        <a:lstStyle/>
        <a:p>
          <a:endParaRPr lang="es-CO"/>
        </a:p>
      </dgm:t>
    </dgm:pt>
    <dgm:pt modelId="{18F4E86E-7346-44F5-8164-FF4A0355A4C3}" type="sibTrans" cxnId="{F8758C1F-A129-464B-AA5E-C8C7911AE6C5}">
      <dgm:prSet/>
      <dgm:spPr/>
      <dgm:t>
        <a:bodyPr/>
        <a:lstStyle/>
        <a:p>
          <a:endParaRPr lang="es-CO"/>
        </a:p>
      </dgm:t>
    </dgm:pt>
    <dgm:pt modelId="{C3D3E406-297A-47E3-B3AC-1FC8BE195D94}">
      <dgm:prSet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 smtClean="0"/>
            <a:t>GESTIÓN DEL TALENTO HUMANO</a:t>
          </a:r>
          <a:endParaRPr lang="es-CO" dirty="0"/>
        </a:p>
      </dgm:t>
    </dgm:pt>
    <dgm:pt modelId="{70787953-F527-4A92-9397-4F399F3B4007}" type="parTrans" cxnId="{52ED6316-A352-4CF3-8305-A46CC6D29AA5}">
      <dgm:prSet/>
      <dgm:spPr/>
      <dgm:t>
        <a:bodyPr/>
        <a:lstStyle/>
        <a:p>
          <a:endParaRPr lang="es-CO"/>
        </a:p>
      </dgm:t>
    </dgm:pt>
    <dgm:pt modelId="{2C47556F-FCB9-4FF9-A5E5-5D58290DE534}" type="sibTrans" cxnId="{52ED6316-A352-4CF3-8305-A46CC6D29AA5}">
      <dgm:prSet/>
      <dgm:spPr/>
      <dgm:t>
        <a:bodyPr/>
        <a:lstStyle/>
        <a:p>
          <a:endParaRPr lang="es-CO"/>
        </a:p>
      </dgm:t>
    </dgm:pt>
    <dgm:pt modelId="{D03804FC-21EB-40C0-9FD7-06E110637BF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 smtClean="0"/>
            <a:t>COMPETENCIAS BLANDAS</a:t>
          </a:r>
          <a:endParaRPr lang="es-CO" dirty="0"/>
        </a:p>
      </dgm:t>
    </dgm:pt>
    <dgm:pt modelId="{18F6A0E7-5646-49BC-B2AC-42DF207CF402}" type="parTrans" cxnId="{02BDB5EE-4553-4ED9-AC88-B2F90B519792}">
      <dgm:prSet/>
      <dgm:spPr/>
      <dgm:t>
        <a:bodyPr/>
        <a:lstStyle/>
        <a:p>
          <a:endParaRPr lang="es-CO"/>
        </a:p>
      </dgm:t>
    </dgm:pt>
    <dgm:pt modelId="{6E92B875-D95B-4A60-882A-8A7EE8321ABF}" type="sibTrans" cxnId="{02BDB5EE-4553-4ED9-AC88-B2F90B519792}">
      <dgm:prSet/>
      <dgm:spPr/>
      <dgm:t>
        <a:bodyPr/>
        <a:lstStyle/>
        <a:p>
          <a:endParaRPr lang="es-CO"/>
        </a:p>
      </dgm:t>
    </dgm:pt>
    <dgm:pt modelId="{7FB9FB1F-2337-4A64-8134-28CE4F559D3E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/>
            <a:t>PLANEACIÓN Y ALTA GERENCIA</a:t>
          </a:r>
        </a:p>
      </dgm:t>
    </dgm:pt>
    <dgm:pt modelId="{817DF9FD-BBCA-463D-A832-6D593CBABD74}" type="parTrans" cxnId="{399D4B61-DADE-4130-B59A-C2FC4EA14097}">
      <dgm:prSet/>
      <dgm:spPr/>
      <dgm:t>
        <a:bodyPr/>
        <a:lstStyle/>
        <a:p>
          <a:endParaRPr lang="es-CO"/>
        </a:p>
      </dgm:t>
    </dgm:pt>
    <dgm:pt modelId="{C8E10AD2-464A-48D3-9601-94C7C684585B}" type="sibTrans" cxnId="{399D4B61-DADE-4130-B59A-C2FC4EA14097}">
      <dgm:prSet/>
      <dgm:spPr/>
      <dgm:t>
        <a:bodyPr/>
        <a:lstStyle/>
        <a:p>
          <a:endParaRPr lang="es-CO"/>
        </a:p>
      </dgm:t>
    </dgm:pt>
    <dgm:pt modelId="{81FAFFFD-5862-4A2C-8DDC-0FFF01527427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 smtClean="0"/>
            <a:t>ATENCIÓN Y SERVICIO AL CLIENTE</a:t>
          </a:r>
          <a:endParaRPr lang="es-CO" dirty="0"/>
        </a:p>
      </dgm:t>
    </dgm:pt>
    <dgm:pt modelId="{DE1CE226-2466-4AF9-9772-11F17877440F}" type="parTrans" cxnId="{43FD3417-0447-45C7-B47A-9215817B56D1}">
      <dgm:prSet/>
      <dgm:spPr/>
      <dgm:t>
        <a:bodyPr/>
        <a:lstStyle/>
        <a:p>
          <a:endParaRPr lang="es-CO"/>
        </a:p>
      </dgm:t>
    </dgm:pt>
    <dgm:pt modelId="{CA0C3E5D-4A23-4371-81ED-09CC495A1EC1}" type="sibTrans" cxnId="{43FD3417-0447-45C7-B47A-9215817B56D1}">
      <dgm:prSet/>
      <dgm:spPr/>
      <dgm:t>
        <a:bodyPr/>
        <a:lstStyle/>
        <a:p>
          <a:endParaRPr lang="es-CO"/>
        </a:p>
      </dgm:t>
    </dgm:pt>
    <dgm:pt modelId="{8B497DDB-E2A3-4671-A582-7FFF8B1C39C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/>
            <a:t>TEMAS ADMINISTRATIVOS Y GESTIÓN DOCUMENTAL</a:t>
          </a:r>
        </a:p>
      </dgm:t>
    </dgm:pt>
    <dgm:pt modelId="{191DD642-EB3C-44C2-A74C-B2C771676D04}" type="parTrans" cxnId="{B9351908-7D31-496A-8D16-5AAD0A253DA8}">
      <dgm:prSet/>
      <dgm:spPr/>
      <dgm:t>
        <a:bodyPr/>
        <a:lstStyle/>
        <a:p>
          <a:endParaRPr lang="es-CO"/>
        </a:p>
      </dgm:t>
    </dgm:pt>
    <dgm:pt modelId="{5AF6A915-4EDA-4622-86E3-B9F9E1C4237F}" type="sibTrans" cxnId="{B9351908-7D31-496A-8D16-5AAD0A253DA8}">
      <dgm:prSet/>
      <dgm:spPr/>
      <dgm:t>
        <a:bodyPr/>
        <a:lstStyle/>
        <a:p>
          <a:endParaRPr lang="es-CO"/>
        </a:p>
      </dgm:t>
    </dgm:pt>
    <dgm:pt modelId="{D2DC73A2-6449-45BC-B1A5-FDA5C39AC154}">
      <dgm:prSet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/>
            <a:t>TICS</a:t>
          </a:r>
        </a:p>
      </dgm:t>
    </dgm:pt>
    <dgm:pt modelId="{14953344-761B-4CFA-A37E-B1A42FF4ADAB}" type="parTrans" cxnId="{8CAAABF0-B8AF-4D8E-BE73-3F1FED0D92D9}">
      <dgm:prSet/>
      <dgm:spPr/>
      <dgm:t>
        <a:bodyPr/>
        <a:lstStyle/>
        <a:p>
          <a:endParaRPr lang="es-CO"/>
        </a:p>
      </dgm:t>
    </dgm:pt>
    <dgm:pt modelId="{AC21809C-D4A0-46BC-9CBC-09C3BD042346}" type="sibTrans" cxnId="{8CAAABF0-B8AF-4D8E-BE73-3F1FED0D92D9}">
      <dgm:prSet/>
      <dgm:spPr/>
      <dgm:t>
        <a:bodyPr/>
        <a:lstStyle/>
        <a:p>
          <a:endParaRPr lang="es-CO"/>
        </a:p>
      </dgm:t>
    </dgm:pt>
    <dgm:pt modelId="{325BD7F3-7F3C-4009-A619-C336249BCE3B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dirty="0" smtClean="0"/>
            <a:t>SISTEMA INTEGRADO DE GESTIÓN</a:t>
          </a:r>
          <a:endParaRPr lang="es-CO" dirty="0"/>
        </a:p>
      </dgm:t>
    </dgm:pt>
    <dgm:pt modelId="{F19D07CD-B70A-4372-A91C-FC7E0E027843}" type="parTrans" cxnId="{D0CF4C05-51DC-4F78-9C34-090E9F0D9CEF}">
      <dgm:prSet/>
      <dgm:spPr/>
      <dgm:t>
        <a:bodyPr/>
        <a:lstStyle/>
        <a:p>
          <a:endParaRPr lang="es-CO"/>
        </a:p>
      </dgm:t>
    </dgm:pt>
    <dgm:pt modelId="{B74FF558-3FF2-4977-BC3C-A3FDE0350ABE}" type="sibTrans" cxnId="{D0CF4C05-51DC-4F78-9C34-090E9F0D9CEF}">
      <dgm:prSet/>
      <dgm:spPr/>
      <dgm:t>
        <a:bodyPr/>
        <a:lstStyle/>
        <a:p>
          <a:endParaRPr lang="es-CO"/>
        </a:p>
      </dgm:t>
    </dgm:pt>
    <dgm:pt modelId="{2D3F6622-9BED-4C5C-9B03-9EB7F0060FC1}" type="pres">
      <dgm:prSet presAssocID="{010CE94C-BE19-4A8E-9E4E-E6BB56F922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03C996B-FDB3-44A3-9C54-F8E101778391}" type="pres">
      <dgm:prSet presAssocID="{FC444FF0-1187-47FE-8205-776294257A25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B908C4C-F33A-483E-B1D2-4D66413AD687}" type="pres">
      <dgm:prSet presAssocID="{DF7FBFDC-71EC-40E9-ABCC-C0627ACF3E3B}" presName="sibTrans" presStyleCnt="0"/>
      <dgm:spPr/>
      <dgm:t>
        <a:bodyPr/>
        <a:lstStyle/>
        <a:p>
          <a:endParaRPr lang="es-CO"/>
        </a:p>
      </dgm:t>
    </dgm:pt>
    <dgm:pt modelId="{D4FC5B03-681D-439F-88E9-09C0F0647E19}" type="pres">
      <dgm:prSet presAssocID="{FD824E6C-9F96-4208-80EB-8F34639C9D60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A57195A-FB25-4E18-8FFB-0D11BA9815E8}" type="pres">
      <dgm:prSet presAssocID="{B4BCC507-B559-44D4-A5F4-56B71C329CB6}" presName="sibTrans" presStyleCnt="0"/>
      <dgm:spPr/>
      <dgm:t>
        <a:bodyPr/>
        <a:lstStyle/>
        <a:p>
          <a:endParaRPr lang="es-CO"/>
        </a:p>
      </dgm:t>
    </dgm:pt>
    <dgm:pt modelId="{7FE726A6-7A19-4AEC-A3D9-A7A03FD25A80}" type="pres">
      <dgm:prSet presAssocID="{2A813DAF-BFAA-4536-94BF-468BE970818C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58431F6-85EE-4D4F-AA8C-C36A8CCD6F90}" type="pres">
      <dgm:prSet presAssocID="{B075DF06-3413-4C88-A030-66F488A93D9E}" presName="sibTrans" presStyleCnt="0"/>
      <dgm:spPr/>
      <dgm:t>
        <a:bodyPr/>
        <a:lstStyle/>
        <a:p>
          <a:endParaRPr lang="es-CO"/>
        </a:p>
      </dgm:t>
    </dgm:pt>
    <dgm:pt modelId="{6A5C6472-AD13-4F0A-B8F1-392AFEB674ED}" type="pres">
      <dgm:prSet presAssocID="{D2CAE504-D60D-4EA9-8A21-5081C672253B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684AC7C-6BD1-4589-9CEC-FEABA843426A}" type="pres">
      <dgm:prSet presAssocID="{F4646B44-5F42-4DF0-A4B2-288CB625F5B5}" presName="sibTrans" presStyleCnt="0"/>
      <dgm:spPr/>
      <dgm:t>
        <a:bodyPr/>
        <a:lstStyle/>
        <a:p>
          <a:endParaRPr lang="es-CO"/>
        </a:p>
      </dgm:t>
    </dgm:pt>
    <dgm:pt modelId="{678AC6CB-0A28-4A22-901C-BA1D40C3D85A}" type="pres">
      <dgm:prSet presAssocID="{285150FF-7AC8-4178-99F3-2945FF159516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D7C4685-37D6-4F9C-BDB9-206CCA929C4F}" type="pres">
      <dgm:prSet presAssocID="{18F4E86E-7346-44F5-8164-FF4A0355A4C3}" presName="sibTrans" presStyleCnt="0"/>
      <dgm:spPr/>
      <dgm:t>
        <a:bodyPr/>
        <a:lstStyle/>
        <a:p>
          <a:endParaRPr lang="es-CO"/>
        </a:p>
      </dgm:t>
    </dgm:pt>
    <dgm:pt modelId="{7E19F06D-78A7-4372-9139-C393640A7EBF}" type="pres">
      <dgm:prSet presAssocID="{C3D3E406-297A-47E3-B3AC-1FC8BE195D94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E1944A3-8851-4FDA-88ED-1411EEE97248}" type="pres">
      <dgm:prSet presAssocID="{2C47556F-FCB9-4FF9-A5E5-5D58290DE534}" presName="sibTrans" presStyleCnt="0"/>
      <dgm:spPr/>
      <dgm:t>
        <a:bodyPr/>
        <a:lstStyle/>
        <a:p>
          <a:endParaRPr lang="es-CO"/>
        </a:p>
      </dgm:t>
    </dgm:pt>
    <dgm:pt modelId="{FBCFBBC8-D7DB-4EA9-87B6-DA6AECC71088}" type="pres">
      <dgm:prSet presAssocID="{D03804FC-21EB-40C0-9FD7-06E110637BF9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9BBB3EB-D304-4621-A690-DC3CB362B1EF}" type="pres">
      <dgm:prSet presAssocID="{6E92B875-D95B-4A60-882A-8A7EE8321ABF}" presName="sibTrans" presStyleCnt="0"/>
      <dgm:spPr/>
      <dgm:t>
        <a:bodyPr/>
        <a:lstStyle/>
        <a:p>
          <a:endParaRPr lang="es-CO"/>
        </a:p>
      </dgm:t>
    </dgm:pt>
    <dgm:pt modelId="{1C404344-6FBF-4201-9527-E79F2E066621}" type="pres">
      <dgm:prSet presAssocID="{7FB9FB1F-2337-4A64-8134-28CE4F559D3E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567731F-0F44-4D63-A3EE-7264829B85C3}" type="pres">
      <dgm:prSet presAssocID="{C8E10AD2-464A-48D3-9601-94C7C684585B}" presName="sibTrans" presStyleCnt="0"/>
      <dgm:spPr/>
      <dgm:t>
        <a:bodyPr/>
        <a:lstStyle/>
        <a:p>
          <a:endParaRPr lang="es-CO"/>
        </a:p>
      </dgm:t>
    </dgm:pt>
    <dgm:pt modelId="{CBE39451-E105-4C74-A695-5FE1A7D08CE3}" type="pres">
      <dgm:prSet presAssocID="{81FAFFFD-5862-4A2C-8DDC-0FFF01527427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6B34E5-6964-4CF7-BAE0-797B8C11A4DB}" type="pres">
      <dgm:prSet presAssocID="{CA0C3E5D-4A23-4371-81ED-09CC495A1EC1}" presName="sibTrans" presStyleCnt="0"/>
      <dgm:spPr/>
      <dgm:t>
        <a:bodyPr/>
        <a:lstStyle/>
        <a:p>
          <a:endParaRPr lang="es-CO"/>
        </a:p>
      </dgm:t>
    </dgm:pt>
    <dgm:pt modelId="{9E84C18F-2265-4722-960A-C2758C02934F}" type="pres">
      <dgm:prSet presAssocID="{8B497DDB-E2A3-4671-A582-7FFF8B1C39C3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5D12851-7AB5-4F72-803A-496E35346F05}" type="pres">
      <dgm:prSet presAssocID="{5AF6A915-4EDA-4622-86E3-B9F9E1C4237F}" presName="sibTrans" presStyleCnt="0"/>
      <dgm:spPr/>
      <dgm:t>
        <a:bodyPr/>
        <a:lstStyle/>
        <a:p>
          <a:endParaRPr lang="es-CO"/>
        </a:p>
      </dgm:t>
    </dgm:pt>
    <dgm:pt modelId="{49D1E6FD-5905-4429-BEDE-EDB3DF8FCD0D}" type="pres">
      <dgm:prSet presAssocID="{D2DC73A2-6449-45BC-B1A5-FDA5C39AC154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01EF481-54F4-4ABD-A6A4-E17F24D5D3C2}" type="pres">
      <dgm:prSet presAssocID="{AC21809C-D4A0-46BC-9CBC-09C3BD042346}" presName="sibTrans" presStyleCnt="0"/>
      <dgm:spPr/>
      <dgm:t>
        <a:bodyPr/>
        <a:lstStyle/>
        <a:p>
          <a:endParaRPr lang="es-CO"/>
        </a:p>
      </dgm:t>
    </dgm:pt>
    <dgm:pt modelId="{12703533-6A16-4B11-B18E-5AC777BFF9A4}" type="pres">
      <dgm:prSet presAssocID="{325BD7F3-7F3C-4009-A619-C336249BCE3B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B5F24B1-1399-4C06-9B5A-6799A2055AAA}" srcId="{010CE94C-BE19-4A8E-9E4E-E6BB56F92280}" destId="{D2CAE504-D60D-4EA9-8A21-5081C672253B}" srcOrd="3" destOrd="0" parTransId="{4A678F9E-B29E-43DC-ADAB-A0312A1BB20C}" sibTransId="{F4646B44-5F42-4DF0-A4B2-288CB625F5B5}"/>
    <dgm:cxn modelId="{43FD3417-0447-45C7-B47A-9215817B56D1}" srcId="{010CE94C-BE19-4A8E-9E4E-E6BB56F92280}" destId="{81FAFFFD-5862-4A2C-8DDC-0FFF01527427}" srcOrd="8" destOrd="0" parTransId="{DE1CE226-2466-4AF9-9772-11F17877440F}" sibTransId="{CA0C3E5D-4A23-4371-81ED-09CC495A1EC1}"/>
    <dgm:cxn modelId="{CD0A4511-F63A-4189-B8A7-E7F10A355540}" type="presOf" srcId="{010CE94C-BE19-4A8E-9E4E-E6BB56F92280}" destId="{2D3F6622-9BED-4C5C-9B03-9EB7F0060FC1}" srcOrd="0" destOrd="0" presId="urn:microsoft.com/office/officeart/2005/8/layout/default"/>
    <dgm:cxn modelId="{8CAAABF0-B8AF-4D8E-BE73-3F1FED0D92D9}" srcId="{010CE94C-BE19-4A8E-9E4E-E6BB56F92280}" destId="{D2DC73A2-6449-45BC-B1A5-FDA5C39AC154}" srcOrd="10" destOrd="0" parTransId="{14953344-761B-4CFA-A37E-B1A42FF4ADAB}" sibTransId="{AC21809C-D4A0-46BC-9CBC-09C3BD042346}"/>
    <dgm:cxn modelId="{0141C23D-606C-4A28-A6CA-94006DA7712A}" type="presOf" srcId="{285150FF-7AC8-4178-99F3-2945FF159516}" destId="{678AC6CB-0A28-4A22-901C-BA1D40C3D85A}" srcOrd="0" destOrd="0" presId="urn:microsoft.com/office/officeart/2005/8/layout/default"/>
    <dgm:cxn modelId="{19E248D4-DAD0-4B24-A1A4-F88D9B86B83A}" type="presOf" srcId="{D03804FC-21EB-40C0-9FD7-06E110637BF9}" destId="{FBCFBBC8-D7DB-4EA9-87B6-DA6AECC71088}" srcOrd="0" destOrd="0" presId="urn:microsoft.com/office/officeart/2005/8/layout/default"/>
    <dgm:cxn modelId="{D0CF4C05-51DC-4F78-9C34-090E9F0D9CEF}" srcId="{010CE94C-BE19-4A8E-9E4E-E6BB56F92280}" destId="{325BD7F3-7F3C-4009-A619-C336249BCE3B}" srcOrd="11" destOrd="0" parTransId="{F19D07CD-B70A-4372-A91C-FC7E0E027843}" sibTransId="{B74FF558-3FF2-4977-BC3C-A3FDE0350ABE}"/>
    <dgm:cxn modelId="{18FCC3FD-7C06-4665-9ECE-D0AFB8A55B09}" srcId="{010CE94C-BE19-4A8E-9E4E-E6BB56F92280}" destId="{FD824E6C-9F96-4208-80EB-8F34639C9D60}" srcOrd="1" destOrd="0" parTransId="{F2CF96C5-8414-4B8A-AF3E-3398A5696489}" sibTransId="{B4BCC507-B559-44D4-A5F4-56B71C329CB6}"/>
    <dgm:cxn modelId="{EB9480EC-B3E3-4FB7-9870-384793325165}" type="presOf" srcId="{325BD7F3-7F3C-4009-A619-C336249BCE3B}" destId="{12703533-6A16-4B11-B18E-5AC777BFF9A4}" srcOrd="0" destOrd="0" presId="urn:microsoft.com/office/officeart/2005/8/layout/default"/>
    <dgm:cxn modelId="{4709369C-978E-4BB6-B08B-A859AC8FC42C}" type="presOf" srcId="{FD824E6C-9F96-4208-80EB-8F34639C9D60}" destId="{D4FC5B03-681D-439F-88E9-09C0F0647E19}" srcOrd="0" destOrd="0" presId="urn:microsoft.com/office/officeart/2005/8/layout/default"/>
    <dgm:cxn modelId="{B9351908-7D31-496A-8D16-5AAD0A253DA8}" srcId="{010CE94C-BE19-4A8E-9E4E-E6BB56F92280}" destId="{8B497DDB-E2A3-4671-A582-7FFF8B1C39C3}" srcOrd="9" destOrd="0" parTransId="{191DD642-EB3C-44C2-A74C-B2C771676D04}" sibTransId="{5AF6A915-4EDA-4622-86E3-B9F9E1C4237F}"/>
    <dgm:cxn modelId="{5CBA61CC-8EE0-455D-A36D-920F808BFEB2}" type="presOf" srcId="{D2CAE504-D60D-4EA9-8A21-5081C672253B}" destId="{6A5C6472-AD13-4F0A-B8F1-392AFEB674ED}" srcOrd="0" destOrd="0" presId="urn:microsoft.com/office/officeart/2005/8/layout/default"/>
    <dgm:cxn modelId="{52ED6316-A352-4CF3-8305-A46CC6D29AA5}" srcId="{010CE94C-BE19-4A8E-9E4E-E6BB56F92280}" destId="{C3D3E406-297A-47E3-B3AC-1FC8BE195D94}" srcOrd="5" destOrd="0" parTransId="{70787953-F527-4A92-9397-4F399F3B4007}" sibTransId="{2C47556F-FCB9-4FF9-A5E5-5D58290DE534}"/>
    <dgm:cxn modelId="{399D4B61-DADE-4130-B59A-C2FC4EA14097}" srcId="{010CE94C-BE19-4A8E-9E4E-E6BB56F92280}" destId="{7FB9FB1F-2337-4A64-8134-28CE4F559D3E}" srcOrd="7" destOrd="0" parTransId="{817DF9FD-BBCA-463D-A832-6D593CBABD74}" sibTransId="{C8E10AD2-464A-48D3-9601-94C7C684585B}"/>
    <dgm:cxn modelId="{6B036E20-7BD8-4FBE-9B6B-138D44E474D2}" srcId="{010CE94C-BE19-4A8E-9E4E-E6BB56F92280}" destId="{2A813DAF-BFAA-4536-94BF-468BE970818C}" srcOrd="2" destOrd="0" parTransId="{A9D64E2C-1FE1-4F94-9A98-94B4C9D346A4}" sibTransId="{B075DF06-3413-4C88-A030-66F488A93D9E}"/>
    <dgm:cxn modelId="{B2669E55-073E-43A8-8E04-F72D28D889A0}" type="presOf" srcId="{D2DC73A2-6449-45BC-B1A5-FDA5C39AC154}" destId="{49D1E6FD-5905-4429-BEDE-EDB3DF8FCD0D}" srcOrd="0" destOrd="0" presId="urn:microsoft.com/office/officeart/2005/8/layout/default"/>
    <dgm:cxn modelId="{A4BD210F-9165-4A8F-8069-08820176D779}" type="presOf" srcId="{FC444FF0-1187-47FE-8205-776294257A25}" destId="{403C996B-FDB3-44A3-9C54-F8E101778391}" srcOrd="0" destOrd="0" presId="urn:microsoft.com/office/officeart/2005/8/layout/default"/>
    <dgm:cxn modelId="{1D9C3650-093A-4C77-9C58-1C6C7D7CA70C}" type="presOf" srcId="{7FB9FB1F-2337-4A64-8134-28CE4F559D3E}" destId="{1C404344-6FBF-4201-9527-E79F2E066621}" srcOrd="0" destOrd="0" presId="urn:microsoft.com/office/officeart/2005/8/layout/default"/>
    <dgm:cxn modelId="{3A8DFA7D-492E-4397-9384-0375BCECC816}" type="presOf" srcId="{2A813DAF-BFAA-4536-94BF-468BE970818C}" destId="{7FE726A6-7A19-4AEC-A3D9-A7A03FD25A80}" srcOrd="0" destOrd="0" presId="urn:microsoft.com/office/officeart/2005/8/layout/default"/>
    <dgm:cxn modelId="{F8758C1F-A129-464B-AA5E-C8C7911AE6C5}" srcId="{010CE94C-BE19-4A8E-9E4E-E6BB56F92280}" destId="{285150FF-7AC8-4178-99F3-2945FF159516}" srcOrd="4" destOrd="0" parTransId="{450793FB-8AB8-49D3-A36A-FFABE9550421}" sibTransId="{18F4E86E-7346-44F5-8164-FF4A0355A4C3}"/>
    <dgm:cxn modelId="{393AADB3-9884-4E10-9195-CCA07BDB2F8E}" type="presOf" srcId="{81FAFFFD-5862-4A2C-8DDC-0FFF01527427}" destId="{CBE39451-E105-4C74-A695-5FE1A7D08CE3}" srcOrd="0" destOrd="0" presId="urn:microsoft.com/office/officeart/2005/8/layout/default"/>
    <dgm:cxn modelId="{02BDB5EE-4553-4ED9-AC88-B2F90B519792}" srcId="{010CE94C-BE19-4A8E-9E4E-E6BB56F92280}" destId="{D03804FC-21EB-40C0-9FD7-06E110637BF9}" srcOrd="6" destOrd="0" parTransId="{18F6A0E7-5646-49BC-B2AC-42DF207CF402}" sibTransId="{6E92B875-D95B-4A60-882A-8A7EE8321ABF}"/>
    <dgm:cxn modelId="{75D72475-9B69-4A24-B33A-74467FD742BB}" type="presOf" srcId="{8B497DDB-E2A3-4671-A582-7FFF8B1C39C3}" destId="{9E84C18F-2265-4722-960A-C2758C02934F}" srcOrd="0" destOrd="0" presId="urn:microsoft.com/office/officeart/2005/8/layout/default"/>
    <dgm:cxn modelId="{036DA496-B29E-4177-9EE9-9D617B5F5955}" srcId="{010CE94C-BE19-4A8E-9E4E-E6BB56F92280}" destId="{FC444FF0-1187-47FE-8205-776294257A25}" srcOrd="0" destOrd="0" parTransId="{27A27C57-E6A6-4CDB-A8C7-E22206967686}" sibTransId="{DF7FBFDC-71EC-40E9-ABCC-C0627ACF3E3B}"/>
    <dgm:cxn modelId="{1FF40969-70B9-4631-B14C-AA9DB1440382}" type="presOf" srcId="{C3D3E406-297A-47E3-B3AC-1FC8BE195D94}" destId="{7E19F06D-78A7-4372-9139-C393640A7EBF}" srcOrd="0" destOrd="0" presId="urn:microsoft.com/office/officeart/2005/8/layout/default"/>
    <dgm:cxn modelId="{F6099F58-0944-4BC0-ABEA-5D937F40A587}" type="presParOf" srcId="{2D3F6622-9BED-4C5C-9B03-9EB7F0060FC1}" destId="{403C996B-FDB3-44A3-9C54-F8E101778391}" srcOrd="0" destOrd="0" presId="urn:microsoft.com/office/officeart/2005/8/layout/default"/>
    <dgm:cxn modelId="{DB201823-C7E4-45DC-923D-77323F020BF2}" type="presParOf" srcId="{2D3F6622-9BED-4C5C-9B03-9EB7F0060FC1}" destId="{9B908C4C-F33A-483E-B1D2-4D66413AD687}" srcOrd="1" destOrd="0" presId="urn:microsoft.com/office/officeart/2005/8/layout/default"/>
    <dgm:cxn modelId="{2114E405-9989-4860-A83A-F2254A205915}" type="presParOf" srcId="{2D3F6622-9BED-4C5C-9B03-9EB7F0060FC1}" destId="{D4FC5B03-681D-439F-88E9-09C0F0647E19}" srcOrd="2" destOrd="0" presId="urn:microsoft.com/office/officeart/2005/8/layout/default"/>
    <dgm:cxn modelId="{6BEFFBDA-A8E1-457B-8B40-29CCF7D78D68}" type="presParOf" srcId="{2D3F6622-9BED-4C5C-9B03-9EB7F0060FC1}" destId="{4A57195A-FB25-4E18-8FFB-0D11BA9815E8}" srcOrd="3" destOrd="0" presId="urn:microsoft.com/office/officeart/2005/8/layout/default"/>
    <dgm:cxn modelId="{110EB005-FBCF-4E4E-8D7E-333A97EFC83E}" type="presParOf" srcId="{2D3F6622-9BED-4C5C-9B03-9EB7F0060FC1}" destId="{7FE726A6-7A19-4AEC-A3D9-A7A03FD25A80}" srcOrd="4" destOrd="0" presId="urn:microsoft.com/office/officeart/2005/8/layout/default"/>
    <dgm:cxn modelId="{BEE054E4-651F-4063-8D6A-4F6C18D094C6}" type="presParOf" srcId="{2D3F6622-9BED-4C5C-9B03-9EB7F0060FC1}" destId="{058431F6-85EE-4D4F-AA8C-C36A8CCD6F90}" srcOrd="5" destOrd="0" presId="urn:microsoft.com/office/officeart/2005/8/layout/default"/>
    <dgm:cxn modelId="{F69B2689-E99E-49DE-9ABE-AECC58F27FE6}" type="presParOf" srcId="{2D3F6622-9BED-4C5C-9B03-9EB7F0060FC1}" destId="{6A5C6472-AD13-4F0A-B8F1-392AFEB674ED}" srcOrd="6" destOrd="0" presId="urn:microsoft.com/office/officeart/2005/8/layout/default"/>
    <dgm:cxn modelId="{5EEAC7EB-4C3C-437F-B69F-082AE1CEEF37}" type="presParOf" srcId="{2D3F6622-9BED-4C5C-9B03-9EB7F0060FC1}" destId="{2684AC7C-6BD1-4589-9CEC-FEABA843426A}" srcOrd="7" destOrd="0" presId="urn:microsoft.com/office/officeart/2005/8/layout/default"/>
    <dgm:cxn modelId="{8DBC062E-E0E0-4267-85F1-F771498A0323}" type="presParOf" srcId="{2D3F6622-9BED-4C5C-9B03-9EB7F0060FC1}" destId="{678AC6CB-0A28-4A22-901C-BA1D40C3D85A}" srcOrd="8" destOrd="0" presId="urn:microsoft.com/office/officeart/2005/8/layout/default"/>
    <dgm:cxn modelId="{A1036A78-1441-4E00-ACD7-F0450C8B9B82}" type="presParOf" srcId="{2D3F6622-9BED-4C5C-9B03-9EB7F0060FC1}" destId="{4D7C4685-37D6-4F9C-BDB9-206CCA929C4F}" srcOrd="9" destOrd="0" presId="urn:microsoft.com/office/officeart/2005/8/layout/default"/>
    <dgm:cxn modelId="{413B7924-006B-4CE1-A044-6EEB2C739FA1}" type="presParOf" srcId="{2D3F6622-9BED-4C5C-9B03-9EB7F0060FC1}" destId="{7E19F06D-78A7-4372-9139-C393640A7EBF}" srcOrd="10" destOrd="0" presId="urn:microsoft.com/office/officeart/2005/8/layout/default"/>
    <dgm:cxn modelId="{5D0402DB-6209-4D37-A64D-B67777F480C9}" type="presParOf" srcId="{2D3F6622-9BED-4C5C-9B03-9EB7F0060FC1}" destId="{6E1944A3-8851-4FDA-88ED-1411EEE97248}" srcOrd="11" destOrd="0" presId="urn:microsoft.com/office/officeart/2005/8/layout/default"/>
    <dgm:cxn modelId="{FEF9D141-048C-4AD4-A96E-16BD2429E36F}" type="presParOf" srcId="{2D3F6622-9BED-4C5C-9B03-9EB7F0060FC1}" destId="{FBCFBBC8-D7DB-4EA9-87B6-DA6AECC71088}" srcOrd="12" destOrd="0" presId="urn:microsoft.com/office/officeart/2005/8/layout/default"/>
    <dgm:cxn modelId="{180AC206-B9C3-4CE5-A294-3A4B4EC006D8}" type="presParOf" srcId="{2D3F6622-9BED-4C5C-9B03-9EB7F0060FC1}" destId="{D9BBB3EB-D304-4621-A690-DC3CB362B1EF}" srcOrd="13" destOrd="0" presId="urn:microsoft.com/office/officeart/2005/8/layout/default"/>
    <dgm:cxn modelId="{85381EE5-E0EC-437A-B1F1-DC87803C399A}" type="presParOf" srcId="{2D3F6622-9BED-4C5C-9B03-9EB7F0060FC1}" destId="{1C404344-6FBF-4201-9527-E79F2E066621}" srcOrd="14" destOrd="0" presId="urn:microsoft.com/office/officeart/2005/8/layout/default"/>
    <dgm:cxn modelId="{AC128368-6592-4F50-9C3E-8CA76E58A2B7}" type="presParOf" srcId="{2D3F6622-9BED-4C5C-9B03-9EB7F0060FC1}" destId="{9567731F-0F44-4D63-A3EE-7264829B85C3}" srcOrd="15" destOrd="0" presId="urn:microsoft.com/office/officeart/2005/8/layout/default"/>
    <dgm:cxn modelId="{79B0E391-A03D-4098-8D02-D10B85A855C9}" type="presParOf" srcId="{2D3F6622-9BED-4C5C-9B03-9EB7F0060FC1}" destId="{CBE39451-E105-4C74-A695-5FE1A7D08CE3}" srcOrd="16" destOrd="0" presId="urn:microsoft.com/office/officeart/2005/8/layout/default"/>
    <dgm:cxn modelId="{37058373-CC56-40D4-A8D9-163945E427EB}" type="presParOf" srcId="{2D3F6622-9BED-4C5C-9B03-9EB7F0060FC1}" destId="{0F6B34E5-6964-4CF7-BAE0-797B8C11A4DB}" srcOrd="17" destOrd="0" presId="urn:microsoft.com/office/officeart/2005/8/layout/default"/>
    <dgm:cxn modelId="{3191E29D-11F7-4443-8D34-CED9BC9B0E85}" type="presParOf" srcId="{2D3F6622-9BED-4C5C-9B03-9EB7F0060FC1}" destId="{9E84C18F-2265-4722-960A-C2758C02934F}" srcOrd="18" destOrd="0" presId="urn:microsoft.com/office/officeart/2005/8/layout/default"/>
    <dgm:cxn modelId="{F3F538E1-0EB6-48B8-B223-C3F43319EEC2}" type="presParOf" srcId="{2D3F6622-9BED-4C5C-9B03-9EB7F0060FC1}" destId="{45D12851-7AB5-4F72-803A-496E35346F05}" srcOrd="19" destOrd="0" presId="urn:microsoft.com/office/officeart/2005/8/layout/default"/>
    <dgm:cxn modelId="{5D5749D5-EEC1-4860-8D67-F4E0DE652634}" type="presParOf" srcId="{2D3F6622-9BED-4C5C-9B03-9EB7F0060FC1}" destId="{49D1E6FD-5905-4429-BEDE-EDB3DF8FCD0D}" srcOrd="20" destOrd="0" presId="urn:microsoft.com/office/officeart/2005/8/layout/default"/>
    <dgm:cxn modelId="{674BD3D9-2DFF-4ED3-94C9-537BB84FF492}" type="presParOf" srcId="{2D3F6622-9BED-4C5C-9B03-9EB7F0060FC1}" destId="{501EF481-54F4-4ABD-A6A4-E17F24D5D3C2}" srcOrd="21" destOrd="0" presId="urn:microsoft.com/office/officeart/2005/8/layout/default"/>
    <dgm:cxn modelId="{2E9E42CA-0672-4702-B84E-A524ED5976FC}" type="presParOf" srcId="{2D3F6622-9BED-4C5C-9B03-9EB7F0060FC1}" destId="{12703533-6A16-4B11-B18E-5AC777BFF9A4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7CB840-D8C6-447F-BA2C-C3D68868AA30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</dgm:pt>
    <dgm:pt modelId="{8859168D-CED7-4A69-9770-90D72CEA4D3C}">
      <dgm:prSet phldrT="[Texto]"/>
      <dgm:spPr>
        <a:xfrm>
          <a:off x="18358" y="0"/>
          <a:ext cx="1632707" cy="3830596"/>
        </a:xfrm>
        <a:solidFill>
          <a:srgbClr val="1B4367"/>
        </a:solidFill>
      </dgm:spPr>
      <dgm:t>
        <a:bodyPr/>
        <a:lstStyle/>
        <a:p>
          <a:r>
            <a:rPr lang="es-CO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Cesantías</a:t>
          </a:r>
          <a:endParaRPr lang="es-CO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29EB7AD-CED0-4DB7-B62D-92A0414D743F}" type="parTrans" cxnId="{B096658D-6560-419A-BF66-6504D7DDC138}">
      <dgm:prSet/>
      <dgm:spPr/>
      <dgm:t>
        <a:bodyPr/>
        <a:lstStyle/>
        <a:p>
          <a:endParaRPr lang="es-CO"/>
        </a:p>
      </dgm:t>
    </dgm:pt>
    <dgm:pt modelId="{3C0E9014-7DC5-489F-9EAD-F965EAE96719}" type="sibTrans" cxnId="{B096658D-6560-419A-BF66-6504D7DDC138}">
      <dgm:prSet/>
      <dgm:spPr/>
      <dgm:t>
        <a:bodyPr/>
        <a:lstStyle/>
        <a:p>
          <a:endParaRPr lang="es-CO"/>
        </a:p>
      </dgm:t>
    </dgm:pt>
    <dgm:pt modelId="{7694CBE2-2F6C-40EA-AC93-400FCA12C0C2}">
      <dgm:prSet phldrT="[Texto]"/>
      <dgm:spPr>
        <a:xfrm>
          <a:off x="1677613" y="0"/>
          <a:ext cx="1632707" cy="3830596"/>
        </a:xfrm>
        <a:solidFill>
          <a:srgbClr val="FF0000"/>
        </a:solidFill>
      </dgm:spPr>
      <dgm:t>
        <a:bodyPr/>
        <a:lstStyle/>
        <a:p>
          <a:r>
            <a:rPr lang="es-CO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Vacaciones</a:t>
          </a:r>
          <a:endParaRPr lang="es-CO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C1BE8DA-5D65-4169-87AB-1446DED8B5B7}" type="parTrans" cxnId="{2B445BD2-C69C-46F4-85F1-D750240E8D74}">
      <dgm:prSet/>
      <dgm:spPr/>
      <dgm:t>
        <a:bodyPr/>
        <a:lstStyle/>
        <a:p>
          <a:endParaRPr lang="es-CO"/>
        </a:p>
      </dgm:t>
    </dgm:pt>
    <dgm:pt modelId="{B92C924B-A5BA-420F-A418-8779254EC154}" type="sibTrans" cxnId="{2B445BD2-C69C-46F4-85F1-D750240E8D74}">
      <dgm:prSet/>
      <dgm:spPr/>
      <dgm:t>
        <a:bodyPr/>
        <a:lstStyle/>
        <a:p>
          <a:endParaRPr lang="es-CO"/>
        </a:p>
      </dgm:t>
    </dgm:pt>
    <dgm:pt modelId="{BF105FDB-99B4-4CB9-82C5-FB8374D23DC5}">
      <dgm:prSet phldrT="[Texto]"/>
      <dgm:spPr>
        <a:xfrm>
          <a:off x="4921507" y="0"/>
          <a:ext cx="1632707" cy="3830596"/>
        </a:xfrm>
      </dgm:spPr>
      <dgm:t>
        <a:bodyPr/>
        <a:lstStyle/>
        <a:p>
          <a:r>
            <a:rPr lang="es-CO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Certificaciones Laborales</a:t>
          </a:r>
          <a:endParaRPr lang="es-CO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ECAA650-4B0B-47ED-9936-470D3E86CE29}" type="parTrans" cxnId="{9F85843A-E84E-4FAC-B988-C00BBBE85F6E}">
      <dgm:prSet/>
      <dgm:spPr/>
      <dgm:t>
        <a:bodyPr/>
        <a:lstStyle/>
        <a:p>
          <a:endParaRPr lang="es-CO"/>
        </a:p>
      </dgm:t>
    </dgm:pt>
    <dgm:pt modelId="{2CE35235-4CDF-4F82-8681-8D111065256E}" type="sibTrans" cxnId="{9F85843A-E84E-4FAC-B988-C00BBBE85F6E}">
      <dgm:prSet/>
      <dgm:spPr/>
      <dgm:t>
        <a:bodyPr/>
        <a:lstStyle/>
        <a:p>
          <a:endParaRPr lang="es-CO"/>
        </a:p>
      </dgm:t>
    </dgm:pt>
    <dgm:pt modelId="{FC40B641-1C2A-4A90-AD7E-B82420A85A8B}">
      <dgm:prSet custT="1"/>
      <dgm:spPr>
        <a:xfrm>
          <a:off x="3364934" y="0"/>
          <a:ext cx="1632707" cy="3830596"/>
        </a:xfrm>
      </dgm:spPr>
      <dgm:t>
        <a:bodyPr/>
        <a:lstStyle/>
        <a:p>
          <a:r>
            <a:rPr lang="es-CO" sz="16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Certificados de Ingresos y Retenciones</a:t>
          </a:r>
          <a:endParaRPr lang="es-CO" sz="16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08D5539-CD84-403A-A4BE-E8015FA6F2D8}" type="parTrans" cxnId="{B3ACB52C-B27F-4B23-9E4C-73ABA7D8A42A}">
      <dgm:prSet/>
      <dgm:spPr/>
      <dgm:t>
        <a:bodyPr/>
        <a:lstStyle/>
        <a:p>
          <a:endParaRPr lang="es-CO"/>
        </a:p>
      </dgm:t>
    </dgm:pt>
    <dgm:pt modelId="{B4C6003E-AB35-4EAC-B4B3-6EAE77D2DD49}" type="sibTrans" cxnId="{B3ACB52C-B27F-4B23-9E4C-73ABA7D8A42A}">
      <dgm:prSet/>
      <dgm:spPr/>
      <dgm:t>
        <a:bodyPr/>
        <a:lstStyle/>
        <a:p>
          <a:endParaRPr lang="es-CO"/>
        </a:p>
      </dgm:t>
    </dgm:pt>
    <dgm:pt modelId="{1A8078E3-54B3-4597-8322-174E1CED4A7C}" type="pres">
      <dgm:prSet presAssocID="{5C7CB840-D8C6-447F-BA2C-C3D68868AA30}" presName="Name0" presStyleCnt="0">
        <dgm:presLayoutVars>
          <dgm:dir/>
          <dgm:resizeHandles val="exact"/>
        </dgm:presLayoutVars>
      </dgm:prSet>
      <dgm:spPr/>
    </dgm:pt>
    <dgm:pt modelId="{AF4B6410-1F98-4930-9414-93169338CF18}" type="pres">
      <dgm:prSet presAssocID="{5C7CB840-D8C6-447F-BA2C-C3D68868AA30}" presName="fgShape" presStyleLbl="fgShp" presStyleIdx="0" presStyleCnt="1"/>
      <dgm:spPr>
        <a:xfrm>
          <a:off x="267235" y="3064476"/>
          <a:ext cx="6146416" cy="574589"/>
        </a:xfrm>
        <a:prstGeom prst="leftRightArrow">
          <a:avLst/>
        </a:prstGeom>
        <a:solidFill>
          <a:srgbClr val="00B0F0"/>
        </a:solidFill>
      </dgm:spPr>
    </dgm:pt>
    <dgm:pt modelId="{A4C43386-13AA-4DF1-B96D-90AF98244771}" type="pres">
      <dgm:prSet presAssocID="{5C7CB840-D8C6-447F-BA2C-C3D68868AA30}" presName="linComp" presStyleCnt="0"/>
      <dgm:spPr/>
    </dgm:pt>
    <dgm:pt modelId="{1A905C31-C8AC-440C-B8E2-90D7A16E3E30}" type="pres">
      <dgm:prSet presAssocID="{8859168D-CED7-4A69-9770-90D72CEA4D3C}" presName="compNode" presStyleCnt="0"/>
      <dgm:spPr/>
    </dgm:pt>
    <dgm:pt modelId="{17E0EC1B-33AA-454D-9D3F-E112955A2AE4}" type="pres">
      <dgm:prSet presAssocID="{8859168D-CED7-4A69-9770-90D72CEA4D3C}" presName="bkgdShape" presStyleLbl="node1" presStyleIdx="0" presStyleCnt="4" custLinFactNeighborX="1029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4199A730-A845-4D10-B776-7A1A9FFE61A1}" type="pres">
      <dgm:prSet presAssocID="{8859168D-CED7-4A69-9770-90D72CEA4D3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D8D3BE-C4F0-482F-8887-73B666244C1E}" type="pres">
      <dgm:prSet presAssocID="{8859168D-CED7-4A69-9770-90D72CEA4D3C}" presName="invisiNode" presStyleLbl="node1" presStyleIdx="0" presStyleCnt="4"/>
      <dgm:spPr/>
    </dgm:pt>
    <dgm:pt modelId="{84765DA0-866D-43BF-B846-6E23684BEC94}" type="pres">
      <dgm:prSet presAssocID="{8859168D-CED7-4A69-9770-90D72CEA4D3C}" presName="imagNode" presStyleLbl="fgImgPlace1" presStyleIdx="0" presStyleCnt="4"/>
      <dgm:spPr>
        <a:xfrm>
          <a:off x="180116" y="229835"/>
          <a:ext cx="1275588" cy="127558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AC2CDF-6949-4977-B9B5-CF0DAE677C14}" type="pres">
      <dgm:prSet presAssocID="{3C0E9014-7DC5-489F-9EAD-F965EAE96719}" presName="sibTrans" presStyleLbl="sibTrans2D1" presStyleIdx="0" presStyleCnt="0"/>
      <dgm:spPr/>
      <dgm:t>
        <a:bodyPr/>
        <a:lstStyle/>
        <a:p>
          <a:endParaRPr lang="es-CO"/>
        </a:p>
      </dgm:t>
    </dgm:pt>
    <dgm:pt modelId="{362FDE06-19B4-492E-AFC7-F241CA037DA8}" type="pres">
      <dgm:prSet presAssocID="{7694CBE2-2F6C-40EA-AC93-400FCA12C0C2}" presName="compNode" presStyleCnt="0"/>
      <dgm:spPr/>
    </dgm:pt>
    <dgm:pt modelId="{1BCB9BA3-9A3E-418B-96DF-1308E0ED8920}" type="pres">
      <dgm:prSet presAssocID="{7694CBE2-2F6C-40EA-AC93-400FCA12C0C2}" presName="bkgdShape" presStyleLbl="node1" presStyleIdx="1" presStyleCnt="4" custLinFactNeighborX="-345" custLinFactNeighborY="19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DBBDFD26-3D63-489D-B6A1-761533846B61}" type="pres">
      <dgm:prSet presAssocID="{7694CBE2-2F6C-40EA-AC93-400FCA12C0C2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537F9DA-4A8A-47A6-B977-93DAC29B85EF}" type="pres">
      <dgm:prSet presAssocID="{7694CBE2-2F6C-40EA-AC93-400FCA12C0C2}" presName="invisiNode" presStyleLbl="node1" presStyleIdx="1" presStyleCnt="4"/>
      <dgm:spPr/>
    </dgm:pt>
    <dgm:pt modelId="{1840C537-7A44-4760-83E5-F55EDF30EEE9}" type="pres">
      <dgm:prSet presAssocID="{7694CBE2-2F6C-40EA-AC93-400FCA12C0C2}" presName="imagNode" presStyleLbl="fgImgPlace1" presStyleIdx="1" presStyleCnt="4"/>
      <dgm:spPr>
        <a:xfrm>
          <a:off x="1861805" y="229835"/>
          <a:ext cx="1275588" cy="127558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C3B5F6D-9C86-475E-B0AC-120085ACCF44}" type="pres">
      <dgm:prSet presAssocID="{B92C924B-A5BA-420F-A418-8779254EC154}" presName="sibTrans" presStyleLbl="sibTrans2D1" presStyleIdx="0" presStyleCnt="0"/>
      <dgm:spPr/>
      <dgm:t>
        <a:bodyPr/>
        <a:lstStyle/>
        <a:p>
          <a:endParaRPr lang="es-CO"/>
        </a:p>
      </dgm:t>
    </dgm:pt>
    <dgm:pt modelId="{6EA5EC49-6AE8-4698-AB9D-19937BB12D92}" type="pres">
      <dgm:prSet presAssocID="{FC40B641-1C2A-4A90-AD7E-B82420A85A8B}" presName="compNode" presStyleCnt="0"/>
      <dgm:spPr/>
    </dgm:pt>
    <dgm:pt modelId="{5D23AD7C-984E-4BA7-A0A5-AFF0AA1E2491}" type="pres">
      <dgm:prSet presAssocID="{FC40B641-1C2A-4A90-AD7E-B82420A85A8B}" presName="bkgdShape" presStyleLbl="node1" presStyleIdx="2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A1EB8CFF-1905-4B2B-AD83-3E42AD163335}" type="pres">
      <dgm:prSet presAssocID="{FC40B641-1C2A-4A90-AD7E-B82420A85A8B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7602E52-9A6C-47C1-8F3A-269416F07A30}" type="pres">
      <dgm:prSet presAssocID="{FC40B641-1C2A-4A90-AD7E-B82420A85A8B}" presName="invisiNode" presStyleLbl="node1" presStyleIdx="2" presStyleCnt="4"/>
      <dgm:spPr/>
    </dgm:pt>
    <dgm:pt modelId="{5E01CEF2-5452-4E50-ADD2-B49DF1C2D14F}" type="pres">
      <dgm:prSet presAssocID="{FC40B641-1C2A-4A90-AD7E-B82420A85A8B}" presName="imagNode" presStyleLbl="fgImgPlace1" presStyleIdx="2" presStyleCnt="4"/>
      <dgm:spPr>
        <a:xfrm>
          <a:off x="3543493" y="229835"/>
          <a:ext cx="1275588" cy="127558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7169770-7192-4A2F-9D67-92D4E3759664}" type="pres">
      <dgm:prSet presAssocID="{B4C6003E-AB35-4EAC-B4B3-6EAE77D2DD49}" presName="sibTrans" presStyleLbl="sibTrans2D1" presStyleIdx="0" presStyleCnt="0"/>
      <dgm:spPr/>
      <dgm:t>
        <a:bodyPr/>
        <a:lstStyle/>
        <a:p>
          <a:endParaRPr lang="es-CO"/>
        </a:p>
      </dgm:t>
    </dgm:pt>
    <dgm:pt modelId="{A284F845-3A16-47AB-A135-53D1FF8FF1BA}" type="pres">
      <dgm:prSet presAssocID="{BF105FDB-99B4-4CB9-82C5-FB8374D23DC5}" presName="compNode" presStyleCnt="0"/>
      <dgm:spPr/>
    </dgm:pt>
    <dgm:pt modelId="{B972EF75-9BA8-4F58-97A0-09BA673C5CE0}" type="pres">
      <dgm:prSet presAssocID="{BF105FDB-99B4-4CB9-82C5-FB8374D23DC5}" presName="bkgdShape" presStyleLbl="node1" presStyleIdx="3" presStyleCnt="4" custLinFactNeighborX="3315" custLinFactNeighborY="-101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0F6B80F3-F706-4F12-80E8-8193EA557FCE}" type="pres">
      <dgm:prSet presAssocID="{BF105FDB-99B4-4CB9-82C5-FB8374D23DC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BC3A34-B9A7-4983-90CB-FA19619016C5}" type="pres">
      <dgm:prSet presAssocID="{BF105FDB-99B4-4CB9-82C5-FB8374D23DC5}" presName="invisiNode" presStyleLbl="node1" presStyleIdx="3" presStyleCnt="4"/>
      <dgm:spPr/>
    </dgm:pt>
    <dgm:pt modelId="{36C9CFB6-EC6C-438B-8BD4-8ADAB1E02A8E}" type="pres">
      <dgm:prSet presAssocID="{BF105FDB-99B4-4CB9-82C5-FB8374D23DC5}" presName="imagNode" presStyleLbl="fgImgPlace1" presStyleIdx="3" presStyleCnt="4"/>
      <dgm:spPr>
        <a:xfrm>
          <a:off x="5225181" y="229835"/>
          <a:ext cx="1275588" cy="127558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F85843A-E84E-4FAC-B988-C00BBBE85F6E}" srcId="{5C7CB840-D8C6-447F-BA2C-C3D68868AA30}" destId="{BF105FDB-99B4-4CB9-82C5-FB8374D23DC5}" srcOrd="3" destOrd="0" parTransId="{6ECAA650-4B0B-47ED-9936-470D3E86CE29}" sibTransId="{2CE35235-4CDF-4F82-8681-8D111065256E}"/>
    <dgm:cxn modelId="{65F74E69-EF35-4D17-8302-FA5B53769440}" type="presOf" srcId="{3C0E9014-7DC5-489F-9EAD-F965EAE96719}" destId="{B7AC2CDF-6949-4977-B9B5-CF0DAE677C14}" srcOrd="0" destOrd="0" presId="urn:microsoft.com/office/officeart/2005/8/layout/hList7"/>
    <dgm:cxn modelId="{CA4C4428-3A50-43C3-B877-CC594BE309CE}" type="presOf" srcId="{8859168D-CED7-4A69-9770-90D72CEA4D3C}" destId="{4199A730-A845-4D10-B776-7A1A9FFE61A1}" srcOrd="1" destOrd="0" presId="urn:microsoft.com/office/officeart/2005/8/layout/hList7"/>
    <dgm:cxn modelId="{EB7889E0-9504-4E8D-8013-F9C5A8A2B413}" type="presOf" srcId="{BF105FDB-99B4-4CB9-82C5-FB8374D23DC5}" destId="{0F6B80F3-F706-4F12-80E8-8193EA557FCE}" srcOrd="1" destOrd="0" presId="urn:microsoft.com/office/officeart/2005/8/layout/hList7"/>
    <dgm:cxn modelId="{B3ACB52C-B27F-4B23-9E4C-73ABA7D8A42A}" srcId="{5C7CB840-D8C6-447F-BA2C-C3D68868AA30}" destId="{FC40B641-1C2A-4A90-AD7E-B82420A85A8B}" srcOrd="2" destOrd="0" parTransId="{B08D5539-CD84-403A-A4BE-E8015FA6F2D8}" sibTransId="{B4C6003E-AB35-4EAC-B4B3-6EAE77D2DD49}"/>
    <dgm:cxn modelId="{78A85E91-37FD-4BEE-9FD6-C5B946F601A3}" type="presOf" srcId="{7694CBE2-2F6C-40EA-AC93-400FCA12C0C2}" destId="{1BCB9BA3-9A3E-418B-96DF-1308E0ED8920}" srcOrd="0" destOrd="0" presId="urn:microsoft.com/office/officeart/2005/8/layout/hList7"/>
    <dgm:cxn modelId="{3F959E9C-581F-4741-A8C2-4896CDC5CEDD}" type="presOf" srcId="{B92C924B-A5BA-420F-A418-8779254EC154}" destId="{0C3B5F6D-9C86-475E-B0AC-120085ACCF44}" srcOrd="0" destOrd="0" presId="urn:microsoft.com/office/officeart/2005/8/layout/hList7"/>
    <dgm:cxn modelId="{E9650215-C085-48D8-B073-1872F2906BA4}" type="presOf" srcId="{7694CBE2-2F6C-40EA-AC93-400FCA12C0C2}" destId="{DBBDFD26-3D63-489D-B6A1-761533846B61}" srcOrd="1" destOrd="0" presId="urn:microsoft.com/office/officeart/2005/8/layout/hList7"/>
    <dgm:cxn modelId="{67F81542-4E8F-4C6B-8ADA-CD0D64CE76ED}" type="presOf" srcId="{5C7CB840-D8C6-447F-BA2C-C3D68868AA30}" destId="{1A8078E3-54B3-4597-8322-174E1CED4A7C}" srcOrd="0" destOrd="0" presId="urn:microsoft.com/office/officeart/2005/8/layout/hList7"/>
    <dgm:cxn modelId="{6C6183F4-1786-41E5-B9A4-16544DEEAA8C}" type="presOf" srcId="{BF105FDB-99B4-4CB9-82C5-FB8374D23DC5}" destId="{B972EF75-9BA8-4F58-97A0-09BA673C5CE0}" srcOrd="0" destOrd="0" presId="urn:microsoft.com/office/officeart/2005/8/layout/hList7"/>
    <dgm:cxn modelId="{D3E82DE9-7FC7-4F5E-BF19-2CF731D1DDF1}" type="presOf" srcId="{FC40B641-1C2A-4A90-AD7E-B82420A85A8B}" destId="{5D23AD7C-984E-4BA7-A0A5-AFF0AA1E2491}" srcOrd="0" destOrd="0" presId="urn:microsoft.com/office/officeart/2005/8/layout/hList7"/>
    <dgm:cxn modelId="{13F92DDE-3C1F-47BA-8AE4-AEBFC671BF89}" type="presOf" srcId="{B4C6003E-AB35-4EAC-B4B3-6EAE77D2DD49}" destId="{47169770-7192-4A2F-9D67-92D4E3759664}" srcOrd="0" destOrd="0" presId="urn:microsoft.com/office/officeart/2005/8/layout/hList7"/>
    <dgm:cxn modelId="{B096658D-6560-419A-BF66-6504D7DDC138}" srcId="{5C7CB840-D8C6-447F-BA2C-C3D68868AA30}" destId="{8859168D-CED7-4A69-9770-90D72CEA4D3C}" srcOrd="0" destOrd="0" parTransId="{229EB7AD-CED0-4DB7-B62D-92A0414D743F}" sibTransId="{3C0E9014-7DC5-489F-9EAD-F965EAE96719}"/>
    <dgm:cxn modelId="{A3238505-E21D-447E-8E12-23439F2AD34B}" type="presOf" srcId="{FC40B641-1C2A-4A90-AD7E-B82420A85A8B}" destId="{A1EB8CFF-1905-4B2B-AD83-3E42AD163335}" srcOrd="1" destOrd="0" presId="urn:microsoft.com/office/officeart/2005/8/layout/hList7"/>
    <dgm:cxn modelId="{B8614567-81CF-4480-A742-223F2D570064}" type="presOf" srcId="{8859168D-CED7-4A69-9770-90D72CEA4D3C}" destId="{17E0EC1B-33AA-454D-9D3F-E112955A2AE4}" srcOrd="0" destOrd="0" presId="urn:microsoft.com/office/officeart/2005/8/layout/hList7"/>
    <dgm:cxn modelId="{2B445BD2-C69C-46F4-85F1-D750240E8D74}" srcId="{5C7CB840-D8C6-447F-BA2C-C3D68868AA30}" destId="{7694CBE2-2F6C-40EA-AC93-400FCA12C0C2}" srcOrd="1" destOrd="0" parTransId="{DC1BE8DA-5D65-4169-87AB-1446DED8B5B7}" sibTransId="{B92C924B-A5BA-420F-A418-8779254EC154}"/>
    <dgm:cxn modelId="{90781B72-749A-4546-8436-AA2DE6A9B6D5}" type="presParOf" srcId="{1A8078E3-54B3-4597-8322-174E1CED4A7C}" destId="{AF4B6410-1F98-4930-9414-93169338CF18}" srcOrd="0" destOrd="0" presId="urn:microsoft.com/office/officeart/2005/8/layout/hList7"/>
    <dgm:cxn modelId="{8C8290CB-9DA8-4D9E-9779-D0DF9D77ABD9}" type="presParOf" srcId="{1A8078E3-54B3-4597-8322-174E1CED4A7C}" destId="{A4C43386-13AA-4DF1-B96D-90AF98244771}" srcOrd="1" destOrd="0" presId="urn:microsoft.com/office/officeart/2005/8/layout/hList7"/>
    <dgm:cxn modelId="{D9C6C989-9970-48D9-8B40-DFDBBF977ABA}" type="presParOf" srcId="{A4C43386-13AA-4DF1-B96D-90AF98244771}" destId="{1A905C31-C8AC-440C-B8E2-90D7A16E3E30}" srcOrd="0" destOrd="0" presId="urn:microsoft.com/office/officeart/2005/8/layout/hList7"/>
    <dgm:cxn modelId="{4BA10ECD-CF8D-4DB4-8BE4-E3FFDBF3E56F}" type="presParOf" srcId="{1A905C31-C8AC-440C-B8E2-90D7A16E3E30}" destId="{17E0EC1B-33AA-454D-9D3F-E112955A2AE4}" srcOrd="0" destOrd="0" presId="urn:microsoft.com/office/officeart/2005/8/layout/hList7"/>
    <dgm:cxn modelId="{D7EFAA82-7879-4B86-8A43-CC3D6C42A13D}" type="presParOf" srcId="{1A905C31-C8AC-440C-B8E2-90D7A16E3E30}" destId="{4199A730-A845-4D10-B776-7A1A9FFE61A1}" srcOrd="1" destOrd="0" presId="urn:microsoft.com/office/officeart/2005/8/layout/hList7"/>
    <dgm:cxn modelId="{CBB6B5E5-D9C6-408E-8F06-1C382A915E6B}" type="presParOf" srcId="{1A905C31-C8AC-440C-B8E2-90D7A16E3E30}" destId="{A0D8D3BE-C4F0-482F-8887-73B666244C1E}" srcOrd="2" destOrd="0" presId="urn:microsoft.com/office/officeart/2005/8/layout/hList7"/>
    <dgm:cxn modelId="{4EEA4340-D39E-4B22-9DA3-84643F555906}" type="presParOf" srcId="{1A905C31-C8AC-440C-B8E2-90D7A16E3E30}" destId="{84765DA0-866D-43BF-B846-6E23684BEC94}" srcOrd="3" destOrd="0" presId="urn:microsoft.com/office/officeart/2005/8/layout/hList7"/>
    <dgm:cxn modelId="{A6917A95-3888-42F7-9223-061209B97D6A}" type="presParOf" srcId="{A4C43386-13AA-4DF1-B96D-90AF98244771}" destId="{B7AC2CDF-6949-4977-B9B5-CF0DAE677C14}" srcOrd="1" destOrd="0" presId="urn:microsoft.com/office/officeart/2005/8/layout/hList7"/>
    <dgm:cxn modelId="{C5C6902C-6EB9-4061-8868-684DA903DF57}" type="presParOf" srcId="{A4C43386-13AA-4DF1-B96D-90AF98244771}" destId="{362FDE06-19B4-492E-AFC7-F241CA037DA8}" srcOrd="2" destOrd="0" presId="urn:microsoft.com/office/officeart/2005/8/layout/hList7"/>
    <dgm:cxn modelId="{412115F8-DC4C-4CC9-BDDD-6567504DBE7B}" type="presParOf" srcId="{362FDE06-19B4-492E-AFC7-F241CA037DA8}" destId="{1BCB9BA3-9A3E-418B-96DF-1308E0ED8920}" srcOrd="0" destOrd="0" presId="urn:microsoft.com/office/officeart/2005/8/layout/hList7"/>
    <dgm:cxn modelId="{08994968-B7E4-4FF4-8ED8-A88A169B4C7E}" type="presParOf" srcId="{362FDE06-19B4-492E-AFC7-F241CA037DA8}" destId="{DBBDFD26-3D63-489D-B6A1-761533846B61}" srcOrd="1" destOrd="0" presId="urn:microsoft.com/office/officeart/2005/8/layout/hList7"/>
    <dgm:cxn modelId="{529EACFE-290A-4020-B7F1-24757D52BF00}" type="presParOf" srcId="{362FDE06-19B4-492E-AFC7-F241CA037DA8}" destId="{5537F9DA-4A8A-47A6-B977-93DAC29B85EF}" srcOrd="2" destOrd="0" presId="urn:microsoft.com/office/officeart/2005/8/layout/hList7"/>
    <dgm:cxn modelId="{E05C5514-0A7F-4B83-AD2F-931D343D526A}" type="presParOf" srcId="{362FDE06-19B4-492E-AFC7-F241CA037DA8}" destId="{1840C537-7A44-4760-83E5-F55EDF30EEE9}" srcOrd="3" destOrd="0" presId="urn:microsoft.com/office/officeart/2005/8/layout/hList7"/>
    <dgm:cxn modelId="{C12524AA-6B6F-484E-8EE6-BD6C55091CB8}" type="presParOf" srcId="{A4C43386-13AA-4DF1-B96D-90AF98244771}" destId="{0C3B5F6D-9C86-475E-B0AC-120085ACCF44}" srcOrd="3" destOrd="0" presId="urn:microsoft.com/office/officeart/2005/8/layout/hList7"/>
    <dgm:cxn modelId="{ABC3E253-9738-4A27-956B-68E0C0B22E97}" type="presParOf" srcId="{A4C43386-13AA-4DF1-B96D-90AF98244771}" destId="{6EA5EC49-6AE8-4698-AB9D-19937BB12D92}" srcOrd="4" destOrd="0" presId="urn:microsoft.com/office/officeart/2005/8/layout/hList7"/>
    <dgm:cxn modelId="{F0161674-F5D6-4171-82BD-C5CB6A394C9E}" type="presParOf" srcId="{6EA5EC49-6AE8-4698-AB9D-19937BB12D92}" destId="{5D23AD7C-984E-4BA7-A0A5-AFF0AA1E2491}" srcOrd="0" destOrd="0" presId="urn:microsoft.com/office/officeart/2005/8/layout/hList7"/>
    <dgm:cxn modelId="{BB65EF90-FF01-453E-9F41-05E0124A011A}" type="presParOf" srcId="{6EA5EC49-6AE8-4698-AB9D-19937BB12D92}" destId="{A1EB8CFF-1905-4B2B-AD83-3E42AD163335}" srcOrd="1" destOrd="0" presId="urn:microsoft.com/office/officeart/2005/8/layout/hList7"/>
    <dgm:cxn modelId="{269554D5-1D7A-4CB6-9726-5643AC95F7AF}" type="presParOf" srcId="{6EA5EC49-6AE8-4698-AB9D-19937BB12D92}" destId="{F7602E52-9A6C-47C1-8F3A-269416F07A30}" srcOrd="2" destOrd="0" presId="urn:microsoft.com/office/officeart/2005/8/layout/hList7"/>
    <dgm:cxn modelId="{8D629D62-8278-43A7-A40F-74C825D693A9}" type="presParOf" srcId="{6EA5EC49-6AE8-4698-AB9D-19937BB12D92}" destId="{5E01CEF2-5452-4E50-ADD2-B49DF1C2D14F}" srcOrd="3" destOrd="0" presId="urn:microsoft.com/office/officeart/2005/8/layout/hList7"/>
    <dgm:cxn modelId="{9A8D28DA-00E7-40BB-AD99-E5F6F7119BD3}" type="presParOf" srcId="{A4C43386-13AA-4DF1-B96D-90AF98244771}" destId="{47169770-7192-4A2F-9D67-92D4E3759664}" srcOrd="5" destOrd="0" presId="urn:microsoft.com/office/officeart/2005/8/layout/hList7"/>
    <dgm:cxn modelId="{9A316768-7EA9-4B5B-B388-61240BCF9A0B}" type="presParOf" srcId="{A4C43386-13AA-4DF1-B96D-90AF98244771}" destId="{A284F845-3A16-47AB-A135-53D1FF8FF1BA}" srcOrd="6" destOrd="0" presId="urn:microsoft.com/office/officeart/2005/8/layout/hList7"/>
    <dgm:cxn modelId="{35DB6764-51C4-4E09-BD26-24E708DA8A5D}" type="presParOf" srcId="{A284F845-3A16-47AB-A135-53D1FF8FF1BA}" destId="{B972EF75-9BA8-4F58-97A0-09BA673C5CE0}" srcOrd="0" destOrd="0" presId="urn:microsoft.com/office/officeart/2005/8/layout/hList7"/>
    <dgm:cxn modelId="{A60054AA-A6B7-4CB4-918F-F5F3DA407C1A}" type="presParOf" srcId="{A284F845-3A16-47AB-A135-53D1FF8FF1BA}" destId="{0F6B80F3-F706-4F12-80E8-8193EA557FCE}" srcOrd="1" destOrd="0" presId="urn:microsoft.com/office/officeart/2005/8/layout/hList7"/>
    <dgm:cxn modelId="{DF97E4A3-2E3F-4F0E-A006-F8E5484160BC}" type="presParOf" srcId="{A284F845-3A16-47AB-A135-53D1FF8FF1BA}" destId="{53BC3A34-B9A7-4983-90CB-FA19619016C5}" srcOrd="2" destOrd="0" presId="urn:microsoft.com/office/officeart/2005/8/layout/hList7"/>
    <dgm:cxn modelId="{7FED4970-24FF-47B0-82EC-8D6B39E4A063}" type="presParOf" srcId="{A284F845-3A16-47AB-A135-53D1FF8FF1BA}" destId="{36C9CFB6-EC6C-438B-8BD4-8ADAB1E02A8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45F0F8-751C-4DCD-8348-79974A96FA26}" type="doc">
      <dgm:prSet loTypeId="urn:microsoft.com/office/officeart/2005/8/layout/equation1" loCatId="process" qsTypeId="urn:microsoft.com/office/officeart/2005/8/quickstyle/simple1" qsCatId="simple" csTypeId="urn:microsoft.com/office/officeart/2005/8/colors/colorful1" csCatId="colorful" phldr="1"/>
      <dgm:spPr/>
    </dgm:pt>
    <dgm:pt modelId="{461EF904-E883-4153-8E91-715F2DA9F2F6}">
      <dgm:prSet phldrT="[Texto]"/>
      <dgm:spPr>
        <a:solidFill>
          <a:schemeClr val="accent4"/>
        </a:solidFill>
      </dgm:spPr>
      <dgm:t>
        <a:bodyPr/>
        <a:lstStyle/>
        <a:p>
          <a:r>
            <a:rPr lang="es-CO" b="1" u="sng" dirty="0"/>
            <a:t>2017</a:t>
          </a:r>
        </a:p>
        <a:p>
          <a:r>
            <a:rPr lang="es-CO" dirty="0"/>
            <a:t>3.683</a:t>
          </a:r>
        </a:p>
      </dgm:t>
    </dgm:pt>
    <dgm:pt modelId="{94C6C93A-E489-406C-A269-20B815377BA5}" type="parTrans" cxnId="{22AE96B3-FFF3-4202-9F44-38E76786720C}">
      <dgm:prSet/>
      <dgm:spPr/>
      <dgm:t>
        <a:bodyPr/>
        <a:lstStyle/>
        <a:p>
          <a:endParaRPr lang="es-CO"/>
        </a:p>
      </dgm:t>
    </dgm:pt>
    <dgm:pt modelId="{85AF7802-41D9-4A4C-ABD5-2D2E2C3CEC0C}" type="sibTrans" cxnId="{22AE96B3-FFF3-4202-9F44-38E76786720C}">
      <dgm:prSet/>
      <dgm:spPr>
        <a:solidFill>
          <a:schemeClr val="accent4"/>
        </a:solidFill>
      </dgm:spPr>
      <dgm:t>
        <a:bodyPr/>
        <a:lstStyle/>
        <a:p>
          <a:endParaRPr lang="es-CO"/>
        </a:p>
      </dgm:t>
    </dgm:pt>
    <dgm:pt modelId="{2FD48802-06DC-40AA-A351-7CA179177504}">
      <dgm:prSet phldrT="[Texto]"/>
      <dgm:spPr/>
      <dgm:t>
        <a:bodyPr/>
        <a:lstStyle/>
        <a:p>
          <a:r>
            <a:rPr lang="es-CO" b="1" u="sng" dirty="0"/>
            <a:t>2018</a:t>
          </a:r>
        </a:p>
        <a:p>
          <a:r>
            <a:rPr lang="es-CO" dirty="0"/>
            <a:t>4.870</a:t>
          </a:r>
        </a:p>
      </dgm:t>
    </dgm:pt>
    <dgm:pt modelId="{D077DFD6-4DE2-460F-BFDF-98D7FE6B7571}" type="parTrans" cxnId="{D9449316-E9BC-4329-BEC9-B9586D56BE5B}">
      <dgm:prSet/>
      <dgm:spPr/>
      <dgm:t>
        <a:bodyPr/>
        <a:lstStyle/>
        <a:p>
          <a:endParaRPr lang="es-CO"/>
        </a:p>
      </dgm:t>
    </dgm:pt>
    <dgm:pt modelId="{826108F6-3FB6-40E3-BBF8-387EF6044F35}" type="sibTrans" cxnId="{D9449316-E9BC-4329-BEC9-B9586D56BE5B}">
      <dgm:prSet/>
      <dgm:spPr/>
      <dgm:t>
        <a:bodyPr/>
        <a:lstStyle/>
        <a:p>
          <a:endParaRPr lang="es-CO"/>
        </a:p>
      </dgm:t>
    </dgm:pt>
    <dgm:pt modelId="{E3638D24-89AA-4EE5-A224-225E6CE15C35}">
      <dgm:prSet phldrT="[Texto]" custT="1"/>
      <dgm:spPr/>
      <dgm:t>
        <a:bodyPr/>
        <a:lstStyle/>
        <a:p>
          <a:r>
            <a:rPr lang="es-CO" sz="1800" b="1" dirty="0"/>
            <a:t>16.371</a:t>
          </a:r>
        </a:p>
      </dgm:t>
    </dgm:pt>
    <dgm:pt modelId="{C8006E6D-F46E-4A2F-B532-41C7BB01E54B}" type="parTrans" cxnId="{50B1BCAA-8EDD-41AD-90E6-962CBD5D5A4F}">
      <dgm:prSet/>
      <dgm:spPr/>
      <dgm:t>
        <a:bodyPr/>
        <a:lstStyle/>
        <a:p>
          <a:endParaRPr lang="es-CO"/>
        </a:p>
      </dgm:t>
    </dgm:pt>
    <dgm:pt modelId="{9598C1CE-DD8A-4268-B86C-F7FA0176E94E}" type="sibTrans" cxnId="{50B1BCAA-8EDD-41AD-90E6-962CBD5D5A4F}">
      <dgm:prSet/>
      <dgm:spPr/>
      <dgm:t>
        <a:bodyPr/>
        <a:lstStyle/>
        <a:p>
          <a:endParaRPr lang="es-CO"/>
        </a:p>
      </dgm:t>
    </dgm:pt>
    <dgm:pt modelId="{1D0190A5-3658-47FF-937B-AD4F1AC83C01}">
      <dgm:prSet phldrT="[Texto]"/>
      <dgm:spPr/>
      <dgm:t>
        <a:bodyPr/>
        <a:lstStyle/>
        <a:p>
          <a:r>
            <a:rPr lang="es-CO" b="1" u="sng" dirty="0"/>
            <a:t>2020</a:t>
          </a:r>
        </a:p>
        <a:p>
          <a:r>
            <a:rPr lang="es-CO" dirty="0"/>
            <a:t>899</a:t>
          </a:r>
        </a:p>
      </dgm:t>
    </dgm:pt>
    <dgm:pt modelId="{307A832F-99E7-4EF9-AFC7-A2BD91431946}" type="parTrans" cxnId="{20A3866F-60DB-4E1E-9B0C-79CD02527C81}">
      <dgm:prSet/>
      <dgm:spPr/>
      <dgm:t>
        <a:bodyPr/>
        <a:lstStyle/>
        <a:p>
          <a:endParaRPr lang="es-CO"/>
        </a:p>
      </dgm:t>
    </dgm:pt>
    <dgm:pt modelId="{7658B6BF-07B7-4C68-9B6D-DEB390B10164}" type="sibTrans" cxnId="{20A3866F-60DB-4E1E-9B0C-79CD02527C81}">
      <dgm:prSet/>
      <dgm:spPr/>
      <dgm:t>
        <a:bodyPr/>
        <a:lstStyle/>
        <a:p>
          <a:endParaRPr lang="es-CO"/>
        </a:p>
      </dgm:t>
    </dgm:pt>
    <dgm:pt modelId="{845E1984-4D1D-4B5C-BF18-2AB082B0B8E9}">
      <dgm:prSet phldrT="[Texto]"/>
      <dgm:spPr>
        <a:solidFill>
          <a:schemeClr val="accent2"/>
        </a:solidFill>
      </dgm:spPr>
      <dgm:t>
        <a:bodyPr/>
        <a:lstStyle/>
        <a:p>
          <a:r>
            <a:rPr lang="es-CO" b="1" u="sng" dirty="0"/>
            <a:t>2019</a:t>
          </a:r>
        </a:p>
        <a:p>
          <a:r>
            <a:rPr lang="es-CO" dirty="0"/>
            <a:t>6.919</a:t>
          </a:r>
        </a:p>
      </dgm:t>
    </dgm:pt>
    <dgm:pt modelId="{B357E21F-1BF6-48E4-BDCD-904A827529D8}" type="parTrans" cxnId="{51DC94B8-1C6A-4465-9790-D81919E4C773}">
      <dgm:prSet/>
      <dgm:spPr/>
      <dgm:t>
        <a:bodyPr/>
        <a:lstStyle/>
        <a:p>
          <a:endParaRPr lang="es-CO"/>
        </a:p>
      </dgm:t>
    </dgm:pt>
    <dgm:pt modelId="{8C461CE4-6739-408F-B58D-46594829FFD1}" type="sibTrans" cxnId="{51DC94B8-1C6A-4465-9790-D81919E4C773}">
      <dgm:prSet/>
      <dgm:spPr>
        <a:solidFill>
          <a:schemeClr val="accent2"/>
        </a:solidFill>
      </dgm:spPr>
      <dgm:t>
        <a:bodyPr/>
        <a:lstStyle/>
        <a:p>
          <a:endParaRPr lang="es-CO"/>
        </a:p>
      </dgm:t>
    </dgm:pt>
    <dgm:pt modelId="{FB223F32-3C6F-4FAC-A1C5-D7413E52122A}" type="pres">
      <dgm:prSet presAssocID="{1245F0F8-751C-4DCD-8348-79974A96FA26}" presName="linearFlow" presStyleCnt="0">
        <dgm:presLayoutVars>
          <dgm:dir/>
          <dgm:resizeHandles val="exact"/>
        </dgm:presLayoutVars>
      </dgm:prSet>
      <dgm:spPr/>
    </dgm:pt>
    <dgm:pt modelId="{0F6953BF-EEA2-4F40-92CD-BA68A2B0097C}" type="pres">
      <dgm:prSet presAssocID="{461EF904-E883-4153-8E91-715F2DA9F2F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6BD0149-382B-4D73-84A3-BB1F8BBA76D4}" type="pres">
      <dgm:prSet presAssocID="{85AF7802-41D9-4A4C-ABD5-2D2E2C3CEC0C}" presName="spacerL" presStyleCnt="0"/>
      <dgm:spPr/>
    </dgm:pt>
    <dgm:pt modelId="{73F638FF-D3EB-461C-A11A-7FA3A85244DC}" type="pres">
      <dgm:prSet presAssocID="{85AF7802-41D9-4A4C-ABD5-2D2E2C3CEC0C}" presName="sibTrans" presStyleLbl="sibTrans2D1" presStyleIdx="0" presStyleCnt="4"/>
      <dgm:spPr/>
      <dgm:t>
        <a:bodyPr/>
        <a:lstStyle/>
        <a:p>
          <a:endParaRPr lang="es-CO"/>
        </a:p>
      </dgm:t>
    </dgm:pt>
    <dgm:pt modelId="{E202402A-74F7-442D-AB66-A53915BD88E7}" type="pres">
      <dgm:prSet presAssocID="{85AF7802-41D9-4A4C-ABD5-2D2E2C3CEC0C}" presName="spacerR" presStyleCnt="0"/>
      <dgm:spPr/>
    </dgm:pt>
    <dgm:pt modelId="{3F56A1E1-F81B-4C2D-8830-E4CB5AAB5569}" type="pres">
      <dgm:prSet presAssocID="{2FD48802-06DC-40AA-A351-7CA17917750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39A9422-A1E0-4D78-9DBF-6AD8699EA4FE}" type="pres">
      <dgm:prSet presAssocID="{826108F6-3FB6-40E3-BBF8-387EF6044F35}" presName="spacerL" presStyleCnt="0"/>
      <dgm:spPr/>
    </dgm:pt>
    <dgm:pt modelId="{4C875786-DC2C-4A34-AAD3-AEA569488BF2}" type="pres">
      <dgm:prSet presAssocID="{826108F6-3FB6-40E3-BBF8-387EF6044F35}" presName="sibTrans" presStyleLbl="sibTrans2D1" presStyleIdx="1" presStyleCnt="4"/>
      <dgm:spPr/>
      <dgm:t>
        <a:bodyPr/>
        <a:lstStyle/>
        <a:p>
          <a:endParaRPr lang="es-CO"/>
        </a:p>
      </dgm:t>
    </dgm:pt>
    <dgm:pt modelId="{9A0650DB-A164-40AE-BF26-4A39D352E290}" type="pres">
      <dgm:prSet presAssocID="{826108F6-3FB6-40E3-BBF8-387EF6044F35}" presName="spacerR" presStyleCnt="0"/>
      <dgm:spPr/>
    </dgm:pt>
    <dgm:pt modelId="{938809C2-1F11-46E9-92D2-5B7BF8DF33FB}" type="pres">
      <dgm:prSet presAssocID="{845E1984-4D1D-4B5C-BF18-2AB082B0B8E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8D14CE-6A43-41B4-9EE1-B6DFD87D429C}" type="pres">
      <dgm:prSet presAssocID="{8C461CE4-6739-408F-B58D-46594829FFD1}" presName="spacerL" presStyleCnt="0"/>
      <dgm:spPr/>
    </dgm:pt>
    <dgm:pt modelId="{2BD19AA1-C70C-42BD-BD03-F9474BBDDC74}" type="pres">
      <dgm:prSet presAssocID="{8C461CE4-6739-408F-B58D-46594829FFD1}" presName="sibTrans" presStyleLbl="sibTrans2D1" presStyleIdx="2" presStyleCnt="4"/>
      <dgm:spPr/>
      <dgm:t>
        <a:bodyPr/>
        <a:lstStyle/>
        <a:p>
          <a:endParaRPr lang="es-CO"/>
        </a:p>
      </dgm:t>
    </dgm:pt>
    <dgm:pt modelId="{BC63CA83-9FAB-4D9C-BEE5-23DE29FC5501}" type="pres">
      <dgm:prSet presAssocID="{8C461CE4-6739-408F-B58D-46594829FFD1}" presName="spacerR" presStyleCnt="0"/>
      <dgm:spPr/>
    </dgm:pt>
    <dgm:pt modelId="{69F17103-19FE-4B73-85D8-19A1975B7BAF}" type="pres">
      <dgm:prSet presAssocID="{1D0190A5-3658-47FF-937B-AD4F1AC83C0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568DBFC-13C2-4202-918A-DD682D431AA1}" type="pres">
      <dgm:prSet presAssocID="{7658B6BF-07B7-4C68-9B6D-DEB390B10164}" presName="spacerL" presStyleCnt="0"/>
      <dgm:spPr/>
    </dgm:pt>
    <dgm:pt modelId="{3246BF7A-B361-4414-8119-1A9761A97821}" type="pres">
      <dgm:prSet presAssocID="{7658B6BF-07B7-4C68-9B6D-DEB390B10164}" presName="sibTrans" presStyleLbl="sibTrans2D1" presStyleIdx="3" presStyleCnt="4"/>
      <dgm:spPr/>
      <dgm:t>
        <a:bodyPr/>
        <a:lstStyle/>
        <a:p>
          <a:endParaRPr lang="es-CO"/>
        </a:p>
      </dgm:t>
    </dgm:pt>
    <dgm:pt modelId="{D4BE6B4B-DA39-41CE-ACA3-CA6B56EB2025}" type="pres">
      <dgm:prSet presAssocID="{7658B6BF-07B7-4C68-9B6D-DEB390B10164}" presName="spacerR" presStyleCnt="0"/>
      <dgm:spPr/>
    </dgm:pt>
    <dgm:pt modelId="{B03895F0-1EAE-4143-B799-B5D2AA78AFA8}" type="pres">
      <dgm:prSet presAssocID="{E3638D24-89AA-4EE5-A224-225E6CE15C35}" presName="node" presStyleLbl="node1" presStyleIdx="4" presStyleCnt="5" custScaleX="110841" custLinFactX="677" custLinFactNeighborX="100000" custLinFactNeighborY="-85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C2D80A3-68DA-45F4-AB5B-69837960738A}" type="presOf" srcId="{E3638D24-89AA-4EE5-A224-225E6CE15C35}" destId="{B03895F0-1EAE-4143-B799-B5D2AA78AFA8}" srcOrd="0" destOrd="0" presId="urn:microsoft.com/office/officeart/2005/8/layout/equation1"/>
    <dgm:cxn modelId="{22AE96B3-FFF3-4202-9F44-38E76786720C}" srcId="{1245F0F8-751C-4DCD-8348-79974A96FA26}" destId="{461EF904-E883-4153-8E91-715F2DA9F2F6}" srcOrd="0" destOrd="0" parTransId="{94C6C93A-E489-406C-A269-20B815377BA5}" sibTransId="{85AF7802-41D9-4A4C-ABD5-2D2E2C3CEC0C}"/>
    <dgm:cxn modelId="{450003E5-F752-4E71-B2D2-7F9B000D04C7}" type="presOf" srcId="{461EF904-E883-4153-8E91-715F2DA9F2F6}" destId="{0F6953BF-EEA2-4F40-92CD-BA68A2B0097C}" srcOrd="0" destOrd="0" presId="urn:microsoft.com/office/officeart/2005/8/layout/equation1"/>
    <dgm:cxn modelId="{219B5C3B-7F51-4D22-822C-B5CD3D98394C}" type="presOf" srcId="{845E1984-4D1D-4B5C-BF18-2AB082B0B8E9}" destId="{938809C2-1F11-46E9-92D2-5B7BF8DF33FB}" srcOrd="0" destOrd="0" presId="urn:microsoft.com/office/officeart/2005/8/layout/equation1"/>
    <dgm:cxn modelId="{A4E6C068-944A-4DA5-809E-5F471D26E2EA}" type="presOf" srcId="{1D0190A5-3658-47FF-937B-AD4F1AC83C01}" destId="{69F17103-19FE-4B73-85D8-19A1975B7BAF}" srcOrd="0" destOrd="0" presId="urn:microsoft.com/office/officeart/2005/8/layout/equation1"/>
    <dgm:cxn modelId="{AC84C3B8-CDB7-440A-AC86-D51F44878D1D}" type="presOf" srcId="{7658B6BF-07B7-4C68-9B6D-DEB390B10164}" destId="{3246BF7A-B361-4414-8119-1A9761A97821}" srcOrd="0" destOrd="0" presId="urn:microsoft.com/office/officeart/2005/8/layout/equation1"/>
    <dgm:cxn modelId="{20A3866F-60DB-4E1E-9B0C-79CD02527C81}" srcId="{1245F0F8-751C-4DCD-8348-79974A96FA26}" destId="{1D0190A5-3658-47FF-937B-AD4F1AC83C01}" srcOrd="3" destOrd="0" parTransId="{307A832F-99E7-4EF9-AFC7-A2BD91431946}" sibTransId="{7658B6BF-07B7-4C68-9B6D-DEB390B10164}"/>
    <dgm:cxn modelId="{D9449316-E9BC-4329-BEC9-B9586D56BE5B}" srcId="{1245F0F8-751C-4DCD-8348-79974A96FA26}" destId="{2FD48802-06DC-40AA-A351-7CA179177504}" srcOrd="1" destOrd="0" parTransId="{D077DFD6-4DE2-460F-BFDF-98D7FE6B7571}" sibTransId="{826108F6-3FB6-40E3-BBF8-387EF6044F35}"/>
    <dgm:cxn modelId="{83DC9FD5-3863-4C1C-9C9B-D7AADCC2B433}" type="presOf" srcId="{85AF7802-41D9-4A4C-ABD5-2D2E2C3CEC0C}" destId="{73F638FF-D3EB-461C-A11A-7FA3A85244DC}" srcOrd="0" destOrd="0" presId="urn:microsoft.com/office/officeart/2005/8/layout/equation1"/>
    <dgm:cxn modelId="{50B1BCAA-8EDD-41AD-90E6-962CBD5D5A4F}" srcId="{1245F0F8-751C-4DCD-8348-79974A96FA26}" destId="{E3638D24-89AA-4EE5-A224-225E6CE15C35}" srcOrd="4" destOrd="0" parTransId="{C8006E6D-F46E-4A2F-B532-41C7BB01E54B}" sibTransId="{9598C1CE-DD8A-4268-B86C-F7FA0176E94E}"/>
    <dgm:cxn modelId="{33582DDF-8B76-4182-ACA9-84F1237D5979}" type="presOf" srcId="{8C461CE4-6739-408F-B58D-46594829FFD1}" destId="{2BD19AA1-C70C-42BD-BD03-F9474BBDDC74}" srcOrd="0" destOrd="0" presId="urn:microsoft.com/office/officeart/2005/8/layout/equation1"/>
    <dgm:cxn modelId="{646AF5D4-D7BE-4C15-A01E-287D28D4DF07}" type="presOf" srcId="{2FD48802-06DC-40AA-A351-7CA179177504}" destId="{3F56A1E1-F81B-4C2D-8830-E4CB5AAB5569}" srcOrd="0" destOrd="0" presId="urn:microsoft.com/office/officeart/2005/8/layout/equation1"/>
    <dgm:cxn modelId="{51DC94B8-1C6A-4465-9790-D81919E4C773}" srcId="{1245F0F8-751C-4DCD-8348-79974A96FA26}" destId="{845E1984-4D1D-4B5C-BF18-2AB082B0B8E9}" srcOrd="2" destOrd="0" parTransId="{B357E21F-1BF6-48E4-BDCD-904A827529D8}" sibTransId="{8C461CE4-6739-408F-B58D-46594829FFD1}"/>
    <dgm:cxn modelId="{0E5C740C-1C3E-4D53-8B6B-BEDF53E5AF78}" type="presOf" srcId="{826108F6-3FB6-40E3-BBF8-387EF6044F35}" destId="{4C875786-DC2C-4A34-AAD3-AEA569488BF2}" srcOrd="0" destOrd="0" presId="urn:microsoft.com/office/officeart/2005/8/layout/equation1"/>
    <dgm:cxn modelId="{DE41AEE3-8844-43C9-BF52-F1D99C417D8B}" type="presOf" srcId="{1245F0F8-751C-4DCD-8348-79974A96FA26}" destId="{FB223F32-3C6F-4FAC-A1C5-D7413E52122A}" srcOrd="0" destOrd="0" presId="urn:microsoft.com/office/officeart/2005/8/layout/equation1"/>
    <dgm:cxn modelId="{ED9FEDC7-9942-42F3-B43C-2D54A4DF6AF5}" type="presParOf" srcId="{FB223F32-3C6F-4FAC-A1C5-D7413E52122A}" destId="{0F6953BF-EEA2-4F40-92CD-BA68A2B0097C}" srcOrd="0" destOrd="0" presId="urn:microsoft.com/office/officeart/2005/8/layout/equation1"/>
    <dgm:cxn modelId="{DFF42FEB-DBE7-44FA-B53C-82CBB1F2C5C8}" type="presParOf" srcId="{FB223F32-3C6F-4FAC-A1C5-D7413E52122A}" destId="{26BD0149-382B-4D73-84A3-BB1F8BBA76D4}" srcOrd="1" destOrd="0" presId="urn:microsoft.com/office/officeart/2005/8/layout/equation1"/>
    <dgm:cxn modelId="{D1463C7C-8B99-4F65-8CD2-D1AA537B3564}" type="presParOf" srcId="{FB223F32-3C6F-4FAC-A1C5-D7413E52122A}" destId="{73F638FF-D3EB-461C-A11A-7FA3A85244DC}" srcOrd="2" destOrd="0" presId="urn:microsoft.com/office/officeart/2005/8/layout/equation1"/>
    <dgm:cxn modelId="{A749894C-88D5-428D-AA1E-C45DE48111C2}" type="presParOf" srcId="{FB223F32-3C6F-4FAC-A1C5-D7413E52122A}" destId="{E202402A-74F7-442D-AB66-A53915BD88E7}" srcOrd="3" destOrd="0" presId="urn:microsoft.com/office/officeart/2005/8/layout/equation1"/>
    <dgm:cxn modelId="{9D5A2918-D7C6-4131-BFDB-87A6062202F6}" type="presParOf" srcId="{FB223F32-3C6F-4FAC-A1C5-D7413E52122A}" destId="{3F56A1E1-F81B-4C2D-8830-E4CB5AAB5569}" srcOrd="4" destOrd="0" presId="urn:microsoft.com/office/officeart/2005/8/layout/equation1"/>
    <dgm:cxn modelId="{BB0BA82D-AD3A-4C5C-AFF0-8D830CE752D6}" type="presParOf" srcId="{FB223F32-3C6F-4FAC-A1C5-D7413E52122A}" destId="{C39A9422-A1E0-4D78-9DBF-6AD8699EA4FE}" srcOrd="5" destOrd="0" presId="urn:microsoft.com/office/officeart/2005/8/layout/equation1"/>
    <dgm:cxn modelId="{F08E7D3A-480F-4252-B12B-40B49A5B5FE6}" type="presParOf" srcId="{FB223F32-3C6F-4FAC-A1C5-D7413E52122A}" destId="{4C875786-DC2C-4A34-AAD3-AEA569488BF2}" srcOrd="6" destOrd="0" presId="urn:microsoft.com/office/officeart/2005/8/layout/equation1"/>
    <dgm:cxn modelId="{34C5C4AB-0956-44C7-B6EE-482100241D1F}" type="presParOf" srcId="{FB223F32-3C6F-4FAC-A1C5-D7413E52122A}" destId="{9A0650DB-A164-40AE-BF26-4A39D352E290}" srcOrd="7" destOrd="0" presId="urn:microsoft.com/office/officeart/2005/8/layout/equation1"/>
    <dgm:cxn modelId="{9E282958-552F-4363-94AB-8989DC642546}" type="presParOf" srcId="{FB223F32-3C6F-4FAC-A1C5-D7413E52122A}" destId="{938809C2-1F11-46E9-92D2-5B7BF8DF33FB}" srcOrd="8" destOrd="0" presId="urn:microsoft.com/office/officeart/2005/8/layout/equation1"/>
    <dgm:cxn modelId="{8AAFE4AA-1595-42F9-8B4B-4015165DAB96}" type="presParOf" srcId="{FB223F32-3C6F-4FAC-A1C5-D7413E52122A}" destId="{928D14CE-6A43-41B4-9EE1-B6DFD87D429C}" srcOrd="9" destOrd="0" presId="urn:microsoft.com/office/officeart/2005/8/layout/equation1"/>
    <dgm:cxn modelId="{17018EF2-901D-4544-8008-899710DE3045}" type="presParOf" srcId="{FB223F32-3C6F-4FAC-A1C5-D7413E52122A}" destId="{2BD19AA1-C70C-42BD-BD03-F9474BBDDC74}" srcOrd="10" destOrd="0" presId="urn:microsoft.com/office/officeart/2005/8/layout/equation1"/>
    <dgm:cxn modelId="{182E41CD-EDE2-411E-B9FF-75184A345546}" type="presParOf" srcId="{FB223F32-3C6F-4FAC-A1C5-D7413E52122A}" destId="{BC63CA83-9FAB-4D9C-BEE5-23DE29FC5501}" srcOrd="11" destOrd="0" presId="urn:microsoft.com/office/officeart/2005/8/layout/equation1"/>
    <dgm:cxn modelId="{6DFFDD59-DABE-4A62-B485-263CBF86BA1B}" type="presParOf" srcId="{FB223F32-3C6F-4FAC-A1C5-D7413E52122A}" destId="{69F17103-19FE-4B73-85D8-19A1975B7BAF}" srcOrd="12" destOrd="0" presId="urn:microsoft.com/office/officeart/2005/8/layout/equation1"/>
    <dgm:cxn modelId="{6E295103-634A-42DB-8BB7-7E387D961973}" type="presParOf" srcId="{FB223F32-3C6F-4FAC-A1C5-D7413E52122A}" destId="{9568DBFC-13C2-4202-918A-DD682D431AA1}" srcOrd="13" destOrd="0" presId="urn:microsoft.com/office/officeart/2005/8/layout/equation1"/>
    <dgm:cxn modelId="{20F8778C-9B8C-4DD8-8D66-79F858848E6C}" type="presParOf" srcId="{FB223F32-3C6F-4FAC-A1C5-D7413E52122A}" destId="{3246BF7A-B361-4414-8119-1A9761A97821}" srcOrd="14" destOrd="0" presId="urn:microsoft.com/office/officeart/2005/8/layout/equation1"/>
    <dgm:cxn modelId="{EE87122A-DBCC-4C1B-8928-B8E696AE9BC1}" type="presParOf" srcId="{FB223F32-3C6F-4FAC-A1C5-D7413E52122A}" destId="{D4BE6B4B-DA39-41CE-ACA3-CA6B56EB2025}" srcOrd="15" destOrd="0" presId="urn:microsoft.com/office/officeart/2005/8/layout/equation1"/>
    <dgm:cxn modelId="{2F64AAAD-7C4A-4B55-A565-5005ED9ACE9D}" type="presParOf" srcId="{FB223F32-3C6F-4FAC-A1C5-D7413E52122A}" destId="{B03895F0-1EAE-4143-B799-B5D2AA78AFA8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C996B-FDB3-44A3-9C54-F8E101778391}">
      <dsp:nvSpPr>
        <dsp:cNvPr id="0" name=""/>
        <dsp:cNvSpPr/>
      </dsp:nvSpPr>
      <dsp:spPr>
        <a:xfrm>
          <a:off x="685" y="281230"/>
          <a:ext cx="863389" cy="518033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 smtClean="0"/>
            <a:t>COMPETENCIAS BÁSICAS DEL AUDITOR</a:t>
          </a:r>
          <a:endParaRPr lang="es-CO" sz="800" kern="1200" dirty="0"/>
        </a:p>
      </dsp:txBody>
      <dsp:txXfrm>
        <a:off x="685" y="281230"/>
        <a:ext cx="863389" cy="518033"/>
      </dsp:txXfrm>
    </dsp:sp>
    <dsp:sp modelId="{D4FC5B03-681D-439F-88E9-09C0F0647E19}">
      <dsp:nvSpPr>
        <dsp:cNvPr id="0" name=""/>
        <dsp:cNvSpPr/>
      </dsp:nvSpPr>
      <dsp:spPr>
        <a:xfrm>
          <a:off x="950413" y="281230"/>
          <a:ext cx="863389" cy="5180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 smtClean="0"/>
            <a:t>CONTROL FISCAL</a:t>
          </a:r>
          <a:endParaRPr lang="es-CO" sz="800" kern="1200" dirty="0"/>
        </a:p>
      </dsp:txBody>
      <dsp:txXfrm>
        <a:off x="950413" y="281230"/>
        <a:ext cx="863389" cy="518033"/>
      </dsp:txXfrm>
    </dsp:sp>
    <dsp:sp modelId="{7FE726A6-7A19-4AEC-A3D9-A7A03FD25A80}">
      <dsp:nvSpPr>
        <dsp:cNvPr id="0" name=""/>
        <dsp:cNvSpPr/>
      </dsp:nvSpPr>
      <dsp:spPr>
        <a:xfrm>
          <a:off x="1900141" y="281230"/>
          <a:ext cx="863389" cy="518033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 smtClean="0"/>
            <a:t>TRANSPARENCIA Y LUCHA CONTRA LA CORRUPCIÓN</a:t>
          </a:r>
          <a:endParaRPr lang="es-CO" sz="800" kern="1200" dirty="0"/>
        </a:p>
      </dsp:txBody>
      <dsp:txXfrm>
        <a:off x="1900141" y="281230"/>
        <a:ext cx="863389" cy="518033"/>
      </dsp:txXfrm>
    </dsp:sp>
    <dsp:sp modelId="{6A5C6472-AD13-4F0A-B8F1-392AFEB674ED}">
      <dsp:nvSpPr>
        <dsp:cNvPr id="0" name=""/>
        <dsp:cNvSpPr/>
      </dsp:nvSpPr>
      <dsp:spPr>
        <a:xfrm>
          <a:off x="2849869" y="281230"/>
          <a:ext cx="863389" cy="5180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 smtClean="0"/>
            <a:t>POSCONFLICTO Y DIÁLOGO SOCIAL</a:t>
          </a:r>
          <a:endParaRPr lang="es-CO" sz="800" kern="1200" dirty="0"/>
        </a:p>
      </dsp:txBody>
      <dsp:txXfrm>
        <a:off x="2849869" y="281230"/>
        <a:ext cx="863389" cy="518033"/>
      </dsp:txXfrm>
    </dsp:sp>
    <dsp:sp modelId="{678AC6CB-0A28-4A22-901C-BA1D40C3D85A}">
      <dsp:nvSpPr>
        <dsp:cNvPr id="0" name=""/>
        <dsp:cNvSpPr/>
      </dsp:nvSpPr>
      <dsp:spPr>
        <a:xfrm>
          <a:off x="3799597" y="281230"/>
          <a:ext cx="863389" cy="5180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 smtClean="0"/>
            <a:t>AUDITOR TEMAS FINANCIEROS Y CONTABLES</a:t>
          </a:r>
          <a:endParaRPr lang="es-CO" sz="800" kern="1200" dirty="0"/>
        </a:p>
      </dsp:txBody>
      <dsp:txXfrm>
        <a:off x="3799597" y="281230"/>
        <a:ext cx="863389" cy="518033"/>
      </dsp:txXfrm>
    </dsp:sp>
    <dsp:sp modelId="{7E19F06D-78A7-4372-9139-C393640A7EBF}">
      <dsp:nvSpPr>
        <dsp:cNvPr id="0" name=""/>
        <dsp:cNvSpPr/>
      </dsp:nvSpPr>
      <dsp:spPr>
        <a:xfrm>
          <a:off x="4749325" y="281230"/>
          <a:ext cx="863389" cy="518033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 smtClean="0"/>
            <a:t>GESTIÓN DEL TALENTO HUMANO</a:t>
          </a:r>
          <a:endParaRPr lang="es-CO" sz="800" kern="1200" dirty="0"/>
        </a:p>
      </dsp:txBody>
      <dsp:txXfrm>
        <a:off x="4749325" y="281230"/>
        <a:ext cx="863389" cy="518033"/>
      </dsp:txXfrm>
    </dsp:sp>
    <dsp:sp modelId="{FBCFBBC8-D7DB-4EA9-87B6-DA6AECC71088}">
      <dsp:nvSpPr>
        <dsp:cNvPr id="0" name=""/>
        <dsp:cNvSpPr/>
      </dsp:nvSpPr>
      <dsp:spPr>
        <a:xfrm>
          <a:off x="685" y="885602"/>
          <a:ext cx="863389" cy="5180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 smtClean="0"/>
            <a:t>COMPETENCIAS BLANDAS</a:t>
          </a:r>
          <a:endParaRPr lang="es-CO" sz="800" kern="1200" dirty="0"/>
        </a:p>
      </dsp:txBody>
      <dsp:txXfrm>
        <a:off x="685" y="885602"/>
        <a:ext cx="863389" cy="518033"/>
      </dsp:txXfrm>
    </dsp:sp>
    <dsp:sp modelId="{1C404344-6FBF-4201-9527-E79F2E066621}">
      <dsp:nvSpPr>
        <dsp:cNvPr id="0" name=""/>
        <dsp:cNvSpPr/>
      </dsp:nvSpPr>
      <dsp:spPr>
        <a:xfrm>
          <a:off x="950413" y="885602"/>
          <a:ext cx="863389" cy="518033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/>
            <a:t>PLANEACIÓN Y ALTA GERENCIA</a:t>
          </a:r>
        </a:p>
      </dsp:txBody>
      <dsp:txXfrm>
        <a:off x="950413" y="885602"/>
        <a:ext cx="863389" cy="518033"/>
      </dsp:txXfrm>
    </dsp:sp>
    <dsp:sp modelId="{CBE39451-E105-4C74-A695-5FE1A7D08CE3}">
      <dsp:nvSpPr>
        <dsp:cNvPr id="0" name=""/>
        <dsp:cNvSpPr/>
      </dsp:nvSpPr>
      <dsp:spPr>
        <a:xfrm>
          <a:off x="1900141" y="885602"/>
          <a:ext cx="863389" cy="5180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 smtClean="0"/>
            <a:t>ATENCIÓN Y SERVICIO AL CLIENTE</a:t>
          </a:r>
          <a:endParaRPr lang="es-CO" sz="800" kern="1200" dirty="0"/>
        </a:p>
      </dsp:txBody>
      <dsp:txXfrm>
        <a:off x="1900141" y="885602"/>
        <a:ext cx="863389" cy="518033"/>
      </dsp:txXfrm>
    </dsp:sp>
    <dsp:sp modelId="{9E84C18F-2265-4722-960A-C2758C02934F}">
      <dsp:nvSpPr>
        <dsp:cNvPr id="0" name=""/>
        <dsp:cNvSpPr/>
      </dsp:nvSpPr>
      <dsp:spPr>
        <a:xfrm>
          <a:off x="2849869" y="885602"/>
          <a:ext cx="863389" cy="5180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/>
            <a:t>TEMAS ADMINISTRATIVOS Y GESTIÓN DOCUMENTAL</a:t>
          </a:r>
        </a:p>
      </dsp:txBody>
      <dsp:txXfrm>
        <a:off x="2849869" y="885602"/>
        <a:ext cx="863389" cy="518033"/>
      </dsp:txXfrm>
    </dsp:sp>
    <dsp:sp modelId="{49D1E6FD-5905-4429-BEDE-EDB3DF8FCD0D}">
      <dsp:nvSpPr>
        <dsp:cNvPr id="0" name=""/>
        <dsp:cNvSpPr/>
      </dsp:nvSpPr>
      <dsp:spPr>
        <a:xfrm>
          <a:off x="3799597" y="885602"/>
          <a:ext cx="863389" cy="518033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/>
            <a:t>TICS</a:t>
          </a:r>
        </a:p>
      </dsp:txBody>
      <dsp:txXfrm>
        <a:off x="3799597" y="885602"/>
        <a:ext cx="863389" cy="518033"/>
      </dsp:txXfrm>
    </dsp:sp>
    <dsp:sp modelId="{12703533-6A16-4B11-B18E-5AC777BFF9A4}">
      <dsp:nvSpPr>
        <dsp:cNvPr id="0" name=""/>
        <dsp:cNvSpPr/>
      </dsp:nvSpPr>
      <dsp:spPr>
        <a:xfrm>
          <a:off x="4749325" y="885602"/>
          <a:ext cx="863389" cy="5180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kern="1200" dirty="0" smtClean="0"/>
            <a:t>SISTEMA INTEGRADO DE GESTIÓN</a:t>
          </a:r>
          <a:endParaRPr lang="es-CO" sz="800" kern="1200" dirty="0"/>
        </a:p>
      </dsp:txBody>
      <dsp:txXfrm>
        <a:off x="4749325" y="885602"/>
        <a:ext cx="863389" cy="5180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0EC1B-33AA-454D-9D3F-E112955A2AE4}">
      <dsp:nvSpPr>
        <dsp:cNvPr id="0" name=""/>
        <dsp:cNvSpPr/>
      </dsp:nvSpPr>
      <dsp:spPr>
        <a:xfrm>
          <a:off x="19077" y="0"/>
          <a:ext cx="1696681" cy="2504303"/>
        </a:xfrm>
        <a:prstGeom prst="roundRect">
          <a:avLst>
            <a:gd name="adj" fmla="val 10000"/>
          </a:avLst>
        </a:prstGeom>
        <a:solidFill>
          <a:srgbClr val="1B43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Cesantías</a:t>
          </a:r>
          <a:endParaRPr lang="es-CO" sz="16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9077" y="1001721"/>
        <a:ext cx="1696681" cy="1001721"/>
      </dsp:txXfrm>
    </dsp:sp>
    <dsp:sp modelId="{84765DA0-866D-43BF-B846-6E23684BEC94}">
      <dsp:nvSpPr>
        <dsp:cNvPr id="0" name=""/>
        <dsp:cNvSpPr/>
      </dsp:nvSpPr>
      <dsp:spPr>
        <a:xfrm>
          <a:off x="432993" y="150258"/>
          <a:ext cx="833932" cy="83393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B9BA3-9A3E-418B-96DF-1308E0ED8920}">
      <dsp:nvSpPr>
        <dsp:cNvPr id="0" name=""/>
        <dsp:cNvSpPr/>
      </dsp:nvSpPr>
      <dsp:spPr>
        <a:xfrm>
          <a:off x="1743347" y="0"/>
          <a:ext cx="1696681" cy="2504303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Vacaciones</a:t>
          </a:r>
          <a:endParaRPr lang="es-CO" sz="16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743347" y="1001721"/>
        <a:ext cx="1696681" cy="1001721"/>
      </dsp:txXfrm>
    </dsp:sp>
    <dsp:sp modelId="{1840C537-7A44-4760-83E5-F55EDF30EEE9}">
      <dsp:nvSpPr>
        <dsp:cNvPr id="0" name=""/>
        <dsp:cNvSpPr/>
      </dsp:nvSpPr>
      <dsp:spPr>
        <a:xfrm>
          <a:off x="2180575" y="150258"/>
          <a:ext cx="833932" cy="83393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3AD7C-984E-4BA7-A0A5-AFF0AA1E2491}">
      <dsp:nvSpPr>
        <dsp:cNvPr id="0" name=""/>
        <dsp:cNvSpPr/>
      </dsp:nvSpPr>
      <dsp:spPr>
        <a:xfrm>
          <a:off x="3496783" y="0"/>
          <a:ext cx="1696681" cy="2504303"/>
        </a:xfrm>
        <a:prstGeom prst="roundRect">
          <a:avLst>
            <a:gd name="adj" fmla="val 1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Certificados de Ingresos y Retenciones</a:t>
          </a:r>
          <a:endParaRPr lang="es-CO" sz="16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496783" y="1001721"/>
        <a:ext cx="1696681" cy="1001721"/>
      </dsp:txXfrm>
    </dsp:sp>
    <dsp:sp modelId="{5E01CEF2-5452-4E50-ADD2-B49DF1C2D14F}">
      <dsp:nvSpPr>
        <dsp:cNvPr id="0" name=""/>
        <dsp:cNvSpPr/>
      </dsp:nvSpPr>
      <dsp:spPr>
        <a:xfrm>
          <a:off x="3928157" y="150258"/>
          <a:ext cx="833932" cy="83393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2EF75-9BA8-4F58-97A0-09BA673C5CE0}">
      <dsp:nvSpPr>
        <dsp:cNvPr id="0" name=""/>
        <dsp:cNvSpPr/>
      </dsp:nvSpPr>
      <dsp:spPr>
        <a:xfrm>
          <a:off x="5245984" y="0"/>
          <a:ext cx="1696681" cy="2504303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Certificaciones Laborales</a:t>
          </a:r>
          <a:endParaRPr lang="es-CO" sz="16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245984" y="1001721"/>
        <a:ext cx="1696681" cy="1001721"/>
      </dsp:txXfrm>
    </dsp:sp>
    <dsp:sp modelId="{36C9CFB6-EC6C-438B-8BD4-8ADAB1E02A8E}">
      <dsp:nvSpPr>
        <dsp:cNvPr id="0" name=""/>
        <dsp:cNvSpPr/>
      </dsp:nvSpPr>
      <dsp:spPr>
        <a:xfrm>
          <a:off x="5675739" y="150258"/>
          <a:ext cx="833932" cy="83393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B6410-1F98-4930-9414-93169338CF18}">
      <dsp:nvSpPr>
        <dsp:cNvPr id="0" name=""/>
        <dsp:cNvSpPr/>
      </dsp:nvSpPr>
      <dsp:spPr>
        <a:xfrm>
          <a:off x="277706" y="2003442"/>
          <a:ext cx="6387252" cy="375645"/>
        </a:xfrm>
        <a:prstGeom prst="leftRightArrow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953BF-EEA2-4F40-92CD-BA68A2B0097C}">
      <dsp:nvSpPr>
        <dsp:cNvPr id="0" name=""/>
        <dsp:cNvSpPr/>
      </dsp:nvSpPr>
      <dsp:spPr>
        <a:xfrm>
          <a:off x="427" y="177428"/>
          <a:ext cx="965614" cy="965614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u="sng" kern="1200" dirty="0"/>
            <a:t>2017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/>
            <a:t>3.683</a:t>
          </a:r>
        </a:p>
      </dsp:txBody>
      <dsp:txXfrm>
        <a:off x="141838" y="318839"/>
        <a:ext cx="682792" cy="682792"/>
      </dsp:txXfrm>
    </dsp:sp>
    <dsp:sp modelId="{73F638FF-D3EB-461C-A11A-7FA3A85244DC}">
      <dsp:nvSpPr>
        <dsp:cNvPr id="0" name=""/>
        <dsp:cNvSpPr/>
      </dsp:nvSpPr>
      <dsp:spPr>
        <a:xfrm>
          <a:off x="1044449" y="380207"/>
          <a:ext cx="560056" cy="560056"/>
        </a:xfrm>
        <a:prstGeom prst="mathPlus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900" kern="1200"/>
        </a:p>
      </dsp:txBody>
      <dsp:txXfrm>
        <a:off x="1118684" y="594372"/>
        <a:ext cx="411586" cy="131726"/>
      </dsp:txXfrm>
    </dsp:sp>
    <dsp:sp modelId="{3F56A1E1-F81B-4C2D-8830-E4CB5AAB5569}">
      <dsp:nvSpPr>
        <dsp:cNvPr id="0" name=""/>
        <dsp:cNvSpPr/>
      </dsp:nvSpPr>
      <dsp:spPr>
        <a:xfrm>
          <a:off x="1682913" y="177428"/>
          <a:ext cx="965614" cy="9656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u="sng" kern="1200" dirty="0"/>
            <a:t>2018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/>
            <a:t>4.870</a:t>
          </a:r>
        </a:p>
      </dsp:txBody>
      <dsp:txXfrm>
        <a:off x="1824324" y="318839"/>
        <a:ext cx="682792" cy="682792"/>
      </dsp:txXfrm>
    </dsp:sp>
    <dsp:sp modelId="{4C875786-DC2C-4A34-AAD3-AEA569488BF2}">
      <dsp:nvSpPr>
        <dsp:cNvPr id="0" name=""/>
        <dsp:cNvSpPr/>
      </dsp:nvSpPr>
      <dsp:spPr>
        <a:xfrm>
          <a:off x="2726936" y="380207"/>
          <a:ext cx="560056" cy="560056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900" kern="1200"/>
        </a:p>
      </dsp:txBody>
      <dsp:txXfrm>
        <a:off x="2801171" y="594372"/>
        <a:ext cx="411586" cy="131726"/>
      </dsp:txXfrm>
    </dsp:sp>
    <dsp:sp modelId="{938809C2-1F11-46E9-92D2-5B7BF8DF33FB}">
      <dsp:nvSpPr>
        <dsp:cNvPr id="0" name=""/>
        <dsp:cNvSpPr/>
      </dsp:nvSpPr>
      <dsp:spPr>
        <a:xfrm>
          <a:off x="3365400" y="177428"/>
          <a:ext cx="965614" cy="96561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u="sng" kern="1200" dirty="0"/>
            <a:t>2019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/>
            <a:t>6.919</a:t>
          </a:r>
        </a:p>
      </dsp:txBody>
      <dsp:txXfrm>
        <a:off x="3506811" y="318839"/>
        <a:ext cx="682792" cy="682792"/>
      </dsp:txXfrm>
    </dsp:sp>
    <dsp:sp modelId="{2BD19AA1-C70C-42BD-BD03-F9474BBDDC74}">
      <dsp:nvSpPr>
        <dsp:cNvPr id="0" name=""/>
        <dsp:cNvSpPr/>
      </dsp:nvSpPr>
      <dsp:spPr>
        <a:xfrm>
          <a:off x="4409422" y="380207"/>
          <a:ext cx="560056" cy="560056"/>
        </a:xfrm>
        <a:prstGeom prst="mathPlus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900" kern="1200"/>
        </a:p>
      </dsp:txBody>
      <dsp:txXfrm>
        <a:off x="4483657" y="594372"/>
        <a:ext cx="411586" cy="131726"/>
      </dsp:txXfrm>
    </dsp:sp>
    <dsp:sp modelId="{69F17103-19FE-4B73-85D8-19A1975B7BAF}">
      <dsp:nvSpPr>
        <dsp:cNvPr id="0" name=""/>
        <dsp:cNvSpPr/>
      </dsp:nvSpPr>
      <dsp:spPr>
        <a:xfrm>
          <a:off x="5047886" y="177428"/>
          <a:ext cx="965614" cy="9656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u="sng" kern="1200" dirty="0"/>
            <a:t>2020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/>
            <a:t>899</a:t>
          </a:r>
        </a:p>
      </dsp:txBody>
      <dsp:txXfrm>
        <a:off x="5189297" y="318839"/>
        <a:ext cx="682792" cy="682792"/>
      </dsp:txXfrm>
    </dsp:sp>
    <dsp:sp modelId="{3246BF7A-B361-4414-8119-1A9761A97821}">
      <dsp:nvSpPr>
        <dsp:cNvPr id="0" name=""/>
        <dsp:cNvSpPr/>
      </dsp:nvSpPr>
      <dsp:spPr>
        <a:xfrm>
          <a:off x="6091908" y="380207"/>
          <a:ext cx="560056" cy="560056"/>
        </a:xfrm>
        <a:prstGeom prst="mathEqual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500" kern="1200"/>
        </a:p>
      </dsp:txBody>
      <dsp:txXfrm>
        <a:off x="6166143" y="495579"/>
        <a:ext cx="411586" cy="329312"/>
      </dsp:txXfrm>
    </dsp:sp>
    <dsp:sp modelId="{B03895F0-1EAE-4143-B799-B5D2AA78AFA8}">
      <dsp:nvSpPr>
        <dsp:cNvPr id="0" name=""/>
        <dsp:cNvSpPr/>
      </dsp:nvSpPr>
      <dsp:spPr>
        <a:xfrm>
          <a:off x="6730800" y="169191"/>
          <a:ext cx="1070296" cy="96561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/>
            <a:t>16.371</a:t>
          </a:r>
        </a:p>
      </dsp:txBody>
      <dsp:txXfrm>
        <a:off x="6887541" y="310602"/>
        <a:ext cx="756814" cy="682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0.34396</cdr:x>
      <cdr:y>0.77867</cdr:y>
    </cdr:from>
    <cdr:to>
      <cdr:x>0.59452</cdr:x>
      <cdr:y>0.84772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05D88879-D2D4-4F7B-BA37-707A3E63588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568823" y="2147836"/>
          <a:ext cx="1142857" cy="19047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AE97F547-BE32-402B-8F93-ABD6BEE3DB0C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0095"/>
            <a:ext cx="2945659" cy="498134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5"/>
            <a:ext cx="2945659" cy="498134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57B54C32-B6C3-4460-8B42-A78DA15FF1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6506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8BB2D7A9-0E7D-419B-A25D-1993137FB1FF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5"/>
            <a:ext cx="2945659" cy="498134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5"/>
            <a:ext cx="2945659" cy="498134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E654A120-B493-4129-A4EB-D018813B9E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100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A120-B493-4129-A4EB-D018813B9E00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711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A120-B493-4129-A4EB-D018813B9E0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623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A120-B493-4129-A4EB-D018813B9E0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166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096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904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549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690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199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342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891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551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96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333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959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61536-CA58-46FD-8A0B-03E0FF3E1E61}" type="datetimeFigureOut">
              <a:rPr lang="es-CO" smtClean="0"/>
              <a:t>26/02/2020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88FF-8CF1-4DAD-B8B7-1400AC261C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245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emf"/><Relationship Id="rId4" Type="http://schemas.openxmlformats.org/officeDocument/2006/relationships/chart" Target="../charts/chart1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070345" y="473612"/>
            <a:ext cx="4960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PROCESOS DE APOYO</a:t>
            </a:r>
            <a:endParaRPr lang="es-CO" sz="2800" dirty="0"/>
          </a:p>
          <a:p>
            <a:pPr algn="ctr"/>
            <a:endParaRPr lang="es-CO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961120" y="6007608"/>
            <a:ext cx="3011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Juan Carlos Granados Becerra</a:t>
            </a:r>
          </a:p>
          <a:p>
            <a:r>
              <a:rPr lang="es-CO" sz="1400" dirty="0">
                <a:solidFill>
                  <a:schemeClr val="bg1"/>
                </a:solidFill>
              </a:rPr>
              <a:t>Contralor de Bogotá</a:t>
            </a:r>
          </a:p>
        </p:txBody>
      </p:sp>
    </p:spTree>
    <p:extLst>
      <p:ext uri="{BB962C8B-B14F-4D97-AF65-F5344CB8AC3E}">
        <p14:creationId xmlns:p14="http://schemas.microsoft.com/office/powerpoint/2010/main" val="391063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de Gobierno Digital</a:t>
            </a:r>
            <a:endParaRPr lang="es-CO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7661C36-DAB3-4EB6-A9D3-8F51C5159CD6}"/>
              </a:ext>
            </a:extLst>
          </p:cNvPr>
          <p:cNvSpPr/>
          <p:nvPr/>
        </p:nvSpPr>
        <p:spPr>
          <a:xfrm>
            <a:off x="613000" y="1340219"/>
            <a:ext cx="80034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SUSBSISTEMA DE SEGURIDAD DE LA INFORMACIÓN </a:t>
            </a:r>
            <a:endParaRPr lang="es-CO" sz="2000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007A341-BDEF-4D2F-AF1D-3CFF58108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65" y="2036782"/>
            <a:ext cx="2630167" cy="1753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69462AF5-7447-4778-8ECB-C05645773986}"/>
              </a:ext>
            </a:extLst>
          </p:cNvPr>
          <p:cNvSpPr/>
          <p:nvPr/>
        </p:nvSpPr>
        <p:spPr>
          <a:xfrm>
            <a:off x="3580407" y="1864128"/>
            <a:ext cx="77352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Implementación del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Subsistema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Gestión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Seguridad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Migración del protocolo de internet ipv4 a ipv6.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Fortalecimiento de los niveles de accesibilidad –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Página Web.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Generación y publicación de datos abiertos – disponibles para consulta de los ciudadanos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b="1" kern="0" dirty="0">
              <a:solidFill>
                <a:prstClr val="black">
                  <a:lumMod val="95000"/>
                  <a:lumOff val="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47268" y="4557705"/>
            <a:ext cx="3674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CERO PAPEL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EA4CD0E-A8A2-441A-B4BA-63B604DEE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553" y="4080934"/>
            <a:ext cx="1662428" cy="201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ángulo 8"/>
          <p:cNvSpPr/>
          <p:nvPr/>
        </p:nvSpPr>
        <p:spPr>
          <a:xfrm>
            <a:off x="647268" y="5028469"/>
            <a:ext cx="4458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Protección del medio ambiente.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Ahorro de recursos (papel, tóner, energía</a:t>
            </a:r>
            <a:r>
              <a:rPr lang="es-ES" dirty="0"/>
              <a:t>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354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89435"/>
            <a:ext cx="10648348" cy="6183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70476" y="468409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 Tecnológica y de la Información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5070041B-4F2B-4357-8895-97EAD1D36FFA}"/>
              </a:ext>
            </a:extLst>
          </p:cNvPr>
          <p:cNvGrpSpPr/>
          <p:nvPr/>
        </p:nvGrpSpPr>
        <p:grpSpPr>
          <a:xfrm>
            <a:off x="386779" y="1823554"/>
            <a:ext cx="3196870" cy="2418202"/>
            <a:chOff x="3238470" y="1823554"/>
            <a:chExt cx="2464852" cy="2355249"/>
          </a:xfrm>
        </p:grpSpPr>
        <p:sp>
          <p:nvSpPr>
            <p:cNvPr id="7" name="Forma libre: forma 14">
              <a:extLst>
                <a:ext uri="{FF2B5EF4-FFF2-40B4-BE49-F238E27FC236}">
                  <a16:creationId xmlns:a16="http://schemas.microsoft.com/office/drawing/2014/main" xmlns="" id="{2CA6A6AC-4784-4232-934F-D0FCCB392CFC}"/>
                </a:ext>
              </a:extLst>
            </p:cNvPr>
            <p:cNvSpPr/>
            <p:nvPr/>
          </p:nvSpPr>
          <p:spPr>
            <a:xfrm>
              <a:off x="3238470" y="1823554"/>
              <a:ext cx="2464852" cy="277088"/>
            </a:xfrm>
            <a:custGeom>
              <a:avLst/>
              <a:gdLst>
                <a:gd name="connsiteX0" fmla="*/ 0 w 444100"/>
                <a:gd name="connsiteY0" fmla="*/ 27756 h 277562"/>
                <a:gd name="connsiteX1" fmla="*/ 27756 w 444100"/>
                <a:gd name="connsiteY1" fmla="*/ 0 h 277562"/>
                <a:gd name="connsiteX2" fmla="*/ 416344 w 444100"/>
                <a:gd name="connsiteY2" fmla="*/ 0 h 277562"/>
                <a:gd name="connsiteX3" fmla="*/ 444100 w 444100"/>
                <a:gd name="connsiteY3" fmla="*/ 27756 h 277562"/>
                <a:gd name="connsiteX4" fmla="*/ 444100 w 444100"/>
                <a:gd name="connsiteY4" fmla="*/ 249806 h 277562"/>
                <a:gd name="connsiteX5" fmla="*/ 416344 w 444100"/>
                <a:gd name="connsiteY5" fmla="*/ 277562 h 277562"/>
                <a:gd name="connsiteX6" fmla="*/ 27756 w 444100"/>
                <a:gd name="connsiteY6" fmla="*/ 277562 h 277562"/>
                <a:gd name="connsiteX7" fmla="*/ 0 w 444100"/>
                <a:gd name="connsiteY7" fmla="*/ 249806 h 277562"/>
                <a:gd name="connsiteX8" fmla="*/ 0 w 444100"/>
                <a:gd name="connsiteY8" fmla="*/ 27756 h 27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100" h="277562">
                  <a:moveTo>
                    <a:pt x="0" y="27756"/>
                  </a:moveTo>
                  <a:cubicBezTo>
                    <a:pt x="0" y="12427"/>
                    <a:pt x="12427" y="0"/>
                    <a:pt x="27756" y="0"/>
                  </a:cubicBezTo>
                  <a:lnTo>
                    <a:pt x="416344" y="0"/>
                  </a:lnTo>
                  <a:cubicBezTo>
                    <a:pt x="431673" y="0"/>
                    <a:pt x="444100" y="12427"/>
                    <a:pt x="444100" y="27756"/>
                  </a:cubicBezTo>
                  <a:lnTo>
                    <a:pt x="444100" y="249806"/>
                  </a:lnTo>
                  <a:cubicBezTo>
                    <a:pt x="444100" y="265135"/>
                    <a:pt x="431673" y="277562"/>
                    <a:pt x="416344" y="277562"/>
                  </a:cubicBezTo>
                  <a:lnTo>
                    <a:pt x="27756" y="277562"/>
                  </a:lnTo>
                  <a:cubicBezTo>
                    <a:pt x="12427" y="277562"/>
                    <a:pt x="0" y="265135"/>
                    <a:pt x="0" y="249806"/>
                  </a:cubicBezTo>
                  <a:lnTo>
                    <a:pt x="0" y="2775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55" tIns="14480" rIns="17655" bIns="14480" numCol="1" spcCol="1270" anchor="ctr" anchorCtr="0">
              <a:noAutofit/>
            </a:bodyPr>
            <a:lstStyle/>
            <a:p>
              <a:pPr marL="0" lvl="0" indent="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050" b="1" i="0" kern="1200" baseline="0" dirty="0">
                  <a:latin typeface="Arial Narrow" panose="020B0606020202030204" pitchFamily="34" charset="0"/>
                </a:rPr>
                <a:t>TRAZABILIDAD 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(Proceso de </a:t>
              </a:r>
              <a:r>
                <a:rPr lang="es-CO" sz="1050" i="0" kern="1200" baseline="0" dirty="0" smtClean="0">
                  <a:latin typeface="Arial Narrow" panose="020B0606020202030204" pitchFamily="34" charset="0"/>
                </a:rPr>
                <a:t>Vigilancia 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y </a:t>
              </a:r>
              <a:r>
                <a:rPr lang="es-CO" sz="1050" i="0" kern="1200" baseline="0" dirty="0" smtClean="0">
                  <a:latin typeface="Arial Narrow" panose="020B0606020202030204" pitchFamily="34" charset="0"/>
                </a:rPr>
                <a:t>Control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)</a:t>
              </a:r>
              <a:endParaRPr lang="es-CO" sz="1050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8" name="Forma libre: forma 16">
              <a:extLst>
                <a:ext uri="{FF2B5EF4-FFF2-40B4-BE49-F238E27FC236}">
                  <a16:creationId xmlns:a16="http://schemas.microsoft.com/office/drawing/2014/main" xmlns="" id="{A11FE60A-B5BA-4F49-A540-1EAC107EC0D2}"/>
                </a:ext>
              </a:extLst>
            </p:cNvPr>
            <p:cNvSpPr/>
            <p:nvPr/>
          </p:nvSpPr>
          <p:spPr>
            <a:xfrm>
              <a:off x="3238470" y="2169913"/>
              <a:ext cx="2464852" cy="277088"/>
            </a:xfrm>
            <a:custGeom>
              <a:avLst/>
              <a:gdLst>
                <a:gd name="connsiteX0" fmla="*/ 0 w 444100"/>
                <a:gd name="connsiteY0" fmla="*/ 27756 h 277562"/>
                <a:gd name="connsiteX1" fmla="*/ 27756 w 444100"/>
                <a:gd name="connsiteY1" fmla="*/ 0 h 277562"/>
                <a:gd name="connsiteX2" fmla="*/ 416344 w 444100"/>
                <a:gd name="connsiteY2" fmla="*/ 0 h 277562"/>
                <a:gd name="connsiteX3" fmla="*/ 444100 w 444100"/>
                <a:gd name="connsiteY3" fmla="*/ 27756 h 277562"/>
                <a:gd name="connsiteX4" fmla="*/ 444100 w 444100"/>
                <a:gd name="connsiteY4" fmla="*/ 249806 h 277562"/>
                <a:gd name="connsiteX5" fmla="*/ 416344 w 444100"/>
                <a:gd name="connsiteY5" fmla="*/ 277562 h 277562"/>
                <a:gd name="connsiteX6" fmla="*/ 27756 w 444100"/>
                <a:gd name="connsiteY6" fmla="*/ 277562 h 277562"/>
                <a:gd name="connsiteX7" fmla="*/ 0 w 444100"/>
                <a:gd name="connsiteY7" fmla="*/ 249806 h 277562"/>
                <a:gd name="connsiteX8" fmla="*/ 0 w 444100"/>
                <a:gd name="connsiteY8" fmla="*/ 27756 h 27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100" h="277562">
                  <a:moveTo>
                    <a:pt x="0" y="27756"/>
                  </a:moveTo>
                  <a:cubicBezTo>
                    <a:pt x="0" y="12427"/>
                    <a:pt x="12427" y="0"/>
                    <a:pt x="27756" y="0"/>
                  </a:cubicBezTo>
                  <a:lnTo>
                    <a:pt x="416344" y="0"/>
                  </a:lnTo>
                  <a:cubicBezTo>
                    <a:pt x="431673" y="0"/>
                    <a:pt x="444100" y="12427"/>
                    <a:pt x="444100" y="27756"/>
                  </a:cubicBezTo>
                  <a:lnTo>
                    <a:pt x="444100" y="249806"/>
                  </a:lnTo>
                  <a:cubicBezTo>
                    <a:pt x="444100" y="265135"/>
                    <a:pt x="431673" y="277562"/>
                    <a:pt x="416344" y="277562"/>
                  </a:cubicBezTo>
                  <a:lnTo>
                    <a:pt x="27756" y="277562"/>
                  </a:lnTo>
                  <a:cubicBezTo>
                    <a:pt x="12427" y="277562"/>
                    <a:pt x="0" y="265135"/>
                    <a:pt x="0" y="249806"/>
                  </a:cubicBezTo>
                  <a:lnTo>
                    <a:pt x="0" y="2775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55" tIns="14480" rIns="17655" bIns="14480" numCol="1" spcCol="1270" anchor="ctr" anchorCtr="0">
              <a:noAutofit/>
            </a:bodyPr>
            <a:lstStyle/>
            <a:p>
              <a:pPr marL="0" lvl="0" indent="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050" b="1" i="0" kern="1200" baseline="0" dirty="0">
                  <a:latin typeface="Arial Narrow" panose="020B0606020202030204" pitchFamily="34" charset="0"/>
                </a:rPr>
                <a:t>SICEINFO 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(Inventarios Recursos </a:t>
              </a:r>
              <a:r>
                <a:rPr lang="es-CO" sz="1050" dirty="0">
                  <a:latin typeface="Arial Narrow" panose="020B0606020202030204" pitchFamily="34" charset="0"/>
                </a:rPr>
                <a:t>Tecnológicos</a:t>
              </a:r>
              <a:endParaRPr lang="es-CO" sz="1050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9" name="Forma libre: forma 18">
              <a:extLst>
                <a:ext uri="{FF2B5EF4-FFF2-40B4-BE49-F238E27FC236}">
                  <a16:creationId xmlns:a16="http://schemas.microsoft.com/office/drawing/2014/main" xmlns="" id="{63F5AEA0-054E-44C4-8855-E5DE96AD1DAB}"/>
                </a:ext>
              </a:extLst>
            </p:cNvPr>
            <p:cNvSpPr/>
            <p:nvPr/>
          </p:nvSpPr>
          <p:spPr>
            <a:xfrm>
              <a:off x="3238470" y="2516273"/>
              <a:ext cx="2464852" cy="277088"/>
            </a:xfrm>
            <a:custGeom>
              <a:avLst/>
              <a:gdLst>
                <a:gd name="connsiteX0" fmla="*/ 0 w 444100"/>
                <a:gd name="connsiteY0" fmla="*/ 27756 h 277562"/>
                <a:gd name="connsiteX1" fmla="*/ 27756 w 444100"/>
                <a:gd name="connsiteY1" fmla="*/ 0 h 277562"/>
                <a:gd name="connsiteX2" fmla="*/ 416344 w 444100"/>
                <a:gd name="connsiteY2" fmla="*/ 0 h 277562"/>
                <a:gd name="connsiteX3" fmla="*/ 444100 w 444100"/>
                <a:gd name="connsiteY3" fmla="*/ 27756 h 277562"/>
                <a:gd name="connsiteX4" fmla="*/ 444100 w 444100"/>
                <a:gd name="connsiteY4" fmla="*/ 249806 h 277562"/>
                <a:gd name="connsiteX5" fmla="*/ 416344 w 444100"/>
                <a:gd name="connsiteY5" fmla="*/ 277562 h 277562"/>
                <a:gd name="connsiteX6" fmla="*/ 27756 w 444100"/>
                <a:gd name="connsiteY6" fmla="*/ 277562 h 277562"/>
                <a:gd name="connsiteX7" fmla="*/ 0 w 444100"/>
                <a:gd name="connsiteY7" fmla="*/ 249806 h 277562"/>
                <a:gd name="connsiteX8" fmla="*/ 0 w 444100"/>
                <a:gd name="connsiteY8" fmla="*/ 27756 h 27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100" h="277562">
                  <a:moveTo>
                    <a:pt x="0" y="27756"/>
                  </a:moveTo>
                  <a:cubicBezTo>
                    <a:pt x="0" y="12427"/>
                    <a:pt x="12427" y="0"/>
                    <a:pt x="27756" y="0"/>
                  </a:cubicBezTo>
                  <a:lnTo>
                    <a:pt x="416344" y="0"/>
                  </a:lnTo>
                  <a:cubicBezTo>
                    <a:pt x="431673" y="0"/>
                    <a:pt x="444100" y="12427"/>
                    <a:pt x="444100" y="27756"/>
                  </a:cubicBezTo>
                  <a:lnTo>
                    <a:pt x="444100" y="249806"/>
                  </a:lnTo>
                  <a:cubicBezTo>
                    <a:pt x="444100" y="265135"/>
                    <a:pt x="431673" y="277562"/>
                    <a:pt x="416344" y="277562"/>
                  </a:cubicBezTo>
                  <a:lnTo>
                    <a:pt x="27756" y="277562"/>
                  </a:lnTo>
                  <a:cubicBezTo>
                    <a:pt x="12427" y="277562"/>
                    <a:pt x="0" y="265135"/>
                    <a:pt x="0" y="249806"/>
                  </a:cubicBezTo>
                  <a:lnTo>
                    <a:pt x="0" y="2775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55" tIns="14480" rIns="17655" bIns="14480" numCol="1" spcCol="1270" anchor="ctr" anchorCtr="0">
              <a:noAutofit/>
            </a:bodyPr>
            <a:lstStyle/>
            <a:p>
              <a:pPr marL="0" lvl="0" indent="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050" b="1" i="0" kern="1200" baseline="0" dirty="0">
                  <a:latin typeface="Arial Narrow" panose="020B0606020202030204" pitchFamily="34" charset="0"/>
                </a:rPr>
                <a:t>SIGECON (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Sistema de </a:t>
              </a:r>
              <a:r>
                <a:rPr lang="es-CO" sz="1050" i="0" kern="1200" baseline="0" dirty="0" smtClean="0">
                  <a:latin typeface="Arial Narrow" panose="020B0606020202030204" pitchFamily="34" charset="0"/>
                </a:rPr>
                <a:t>Información 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de </a:t>
              </a:r>
              <a:r>
                <a:rPr lang="es-CO" sz="1050" i="0" kern="1200" baseline="0" dirty="0" smtClean="0">
                  <a:latin typeface="Arial Narrow" panose="020B0606020202030204" pitchFamily="34" charset="0"/>
                </a:rPr>
                <a:t>Gestión Contractual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)</a:t>
              </a:r>
              <a:endParaRPr lang="es-CO" sz="1050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Forma libre: forma 20">
              <a:extLst>
                <a:ext uri="{FF2B5EF4-FFF2-40B4-BE49-F238E27FC236}">
                  <a16:creationId xmlns:a16="http://schemas.microsoft.com/office/drawing/2014/main" xmlns="" id="{AB847D25-EE49-4F40-B171-20F6B8A870D5}"/>
                </a:ext>
              </a:extLst>
            </p:cNvPr>
            <p:cNvSpPr/>
            <p:nvPr/>
          </p:nvSpPr>
          <p:spPr>
            <a:xfrm>
              <a:off x="3238470" y="2862634"/>
              <a:ext cx="2464852" cy="277088"/>
            </a:xfrm>
            <a:custGeom>
              <a:avLst/>
              <a:gdLst>
                <a:gd name="connsiteX0" fmla="*/ 0 w 444100"/>
                <a:gd name="connsiteY0" fmla="*/ 27756 h 277562"/>
                <a:gd name="connsiteX1" fmla="*/ 27756 w 444100"/>
                <a:gd name="connsiteY1" fmla="*/ 0 h 277562"/>
                <a:gd name="connsiteX2" fmla="*/ 416344 w 444100"/>
                <a:gd name="connsiteY2" fmla="*/ 0 h 277562"/>
                <a:gd name="connsiteX3" fmla="*/ 444100 w 444100"/>
                <a:gd name="connsiteY3" fmla="*/ 27756 h 277562"/>
                <a:gd name="connsiteX4" fmla="*/ 444100 w 444100"/>
                <a:gd name="connsiteY4" fmla="*/ 249806 h 277562"/>
                <a:gd name="connsiteX5" fmla="*/ 416344 w 444100"/>
                <a:gd name="connsiteY5" fmla="*/ 277562 h 277562"/>
                <a:gd name="connsiteX6" fmla="*/ 27756 w 444100"/>
                <a:gd name="connsiteY6" fmla="*/ 277562 h 277562"/>
                <a:gd name="connsiteX7" fmla="*/ 0 w 444100"/>
                <a:gd name="connsiteY7" fmla="*/ 249806 h 277562"/>
                <a:gd name="connsiteX8" fmla="*/ 0 w 444100"/>
                <a:gd name="connsiteY8" fmla="*/ 27756 h 27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100" h="277562">
                  <a:moveTo>
                    <a:pt x="0" y="27756"/>
                  </a:moveTo>
                  <a:cubicBezTo>
                    <a:pt x="0" y="12427"/>
                    <a:pt x="12427" y="0"/>
                    <a:pt x="27756" y="0"/>
                  </a:cubicBezTo>
                  <a:lnTo>
                    <a:pt x="416344" y="0"/>
                  </a:lnTo>
                  <a:cubicBezTo>
                    <a:pt x="431673" y="0"/>
                    <a:pt x="444100" y="12427"/>
                    <a:pt x="444100" y="27756"/>
                  </a:cubicBezTo>
                  <a:lnTo>
                    <a:pt x="444100" y="249806"/>
                  </a:lnTo>
                  <a:cubicBezTo>
                    <a:pt x="444100" y="265135"/>
                    <a:pt x="431673" y="277562"/>
                    <a:pt x="416344" y="277562"/>
                  </a:cubicBezTo>
                  <a:lnTo>
                    <a:pt x="27756" y="277562"/>
                  </a:lnTo>
                  <a:cubicBezTo>
                    <a:pt x="12427" y="277562"/>
                    <a:pt x="0" y="265135"/>
                    <a:pt x="0" y="249806"/>
                  </a:cubicBezTo>
                  <a:lnTo>
                    <a:pt x="0" y="2775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55" tIns="14480" rIns="17655" bIns="14480" numCol="1" spcCol="1270" anchor="ctr" anchorCtr="0">
              <a:noAutofit/>
            </a:bodyPr>
            <a:lstStyle/>
            <a:p>
              <a:pPr marL="0" lvl="0" indent="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050" b="1" i="0" kern="1200" baseline="0" dirty="0">
                  <a:latin typeface="Arial Narrow" panose="020B0606020202030204" pitchFamily="34" charset="0"/>
                </a:rPr>
                <a:t>SICAF (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Sistema de </a:t>
              </a:r>
              <a:r>
                <a:rPr lang="es-CO" sz="1050" i="0" kern="1200" baseline="0" dirty="0" smtClean="0">
                  <a:latin typeface="Arial Narrow" panose="020B0606020202030204" pitchFamily="34" charset="0"/>
                </a:rPr>
                <a:t>Control 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de Actividades de Formación)</a:t>
              </a:r>
              <a:endParaRPr lang="es-CO" sz="1050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11" name="Forma libre: forma 22">
              <a:extLst>
                <a:ext uri="{FF2B5EF4-FFF2-40B4-BE49-F238E27FC236}">
                  <a16:creationId xmlns:a16="http://schemas.microsoft.com/office/drawing/2014/main" xmlns="" id="{DF01B47D-A0A6-4C2C-8F04-E6B31BB4B860}"/>
                </a:ext>
              </a:extLst>
            </p:cNvPr>
            <p:cNvSpPr/>
            <p:nvPr/>
          </p:nvSpPr>
          <p:spPr>
            <a:xfrm>
              <a:off x="3238470" y="3208994"/>
              <a:ext cx="2464852" cy="277088"/>
            </a:xfrm>
            <a:custGeom>
              <a:avLst/>
              <a:gdLst>
                <a:gd name="connsiteX0" fmla="*/ 0 w 444100"/>
                <a:gd name="connsiteY0" fmla="*/ 27756 h 277562"/>
                <a:gd name="connsiteX1" fmla="*/ 27756 w 444100"/>
                <a:gd name="connsiteY1" fmla="*/ 0 h 277562"/>
                <a:gd name="connsiteX2" fmla="*/ 416344 w 444100"/>
                <a:gd name="connsiteY2" fmla="*/ 0 h 277562"/>
                <a:gd name="connsiteX3" fmla="*/ 444100 w 444100"/>
                <a:gd name="connsiteY3" fmla="*/ 27756 h 277562"/>
                <a:gd name="connsiteX4" fmla="*/ 444100 w 444100"/>
                <a:gd name="connsiteY4" fmla="*/ 249806 h 277562"/>
                <a:gd name="connsiteX5" fmla="*/ 416344 w 444100"/>
                <a:gd name="connsiteY5" fmla="*/ 277562 h 277562"/>
                <a:gd name="connsiteX6" fmla="*/ 27756 w 444100"/>
                <a:gd name="connsiteY6" fmla="*/ 277562 h 277562"/>
                <a:gd name="connsiteX7" fmla="*/ 0 w 444100"/>
                <a:gd name="connsiteY7" fmla="*/ 249806 h 277562"/>
                <a:gd name="connsiteX8" fmla="*/ 0 w 444100"/>
                <a:gd name="connsiteY8" fmla="*/ 27756 h 27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100" h="277562">
                  <a:moveTo>
                    <a:pt x="0" y="27756"/>
                  </a:moveTo>
                  <a:cubicBezTo>
                    <a:pt x="0" y="12427"/>
                    <a:pt x="12427" y="0"/>
                    <a:pt x="27756" y="0"/>
                  </a:cubicBezTo>
                  <a:lnTo>
                    <a:pt x="416344" y="0"/>
                  </a:lnTo>
                  <a:cubicBezTo>
                    <a:pt x="431673" y="0"/>
                    <a:pt x="444100" y="12427"/>
                    <a:pt x="444100" y="27756"/>
                  </a:cubicBezTo>
                  <a:lnTo>
                    <a:pt x="444100" y="249806"/>
                  </a:lnTo>
                  <a:cubicBezTo>
                    <a:pt x="444100" y="265135"/>
                    <a:pt x="431673" y="277562"/>
                    <a:pt x="416344" y="277562"/>
                  </a:cubicBezTo>
                  <a:lnTo>
                    <a:pt x="27756" y="277562"/>
                  </a:lnTo>
                  <a:cubicBezTo>
                    <a:pt x="12427" y="277562"/>
                    <a:pt x="0" y="265135"/>
                    <a:pt x="0" y="249806"/>
                  </a:cubicBezTo>
                  <a:lnTo>
                    <a:pt x="0" y="2775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55" tIns="14480" rIns="17655" bIns="14480" numCol="1" spcCol="1270" anchor="ctr" anchorCtr="0">
              <a:noAutofit/>
            </a:bodyPr>
            <a:lstStyle/>
            <a:p>
              <a:pPr marL="0" lvl="0" indent="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050" b="1" i="0" kern="1200" baseline="0" dirty="0">
                  <a:latin typeface="Arial Narrow" panose="020B0606020202030204" pitchFamily="34" charset="0"/>
                </a:rPr>
                <a:t>SICOS 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(Sistema de Control y </a:t>
              </a:r>
              <a:r>
                <a:rPr lang="es-CO" sz="1050" i="0" kern="1200" baseline="0" dirty="0" smtClean="0">
                  <a:latin typeface="Arial Narrow" panose="020B0606020202030204" pitchFamily="34" charset="0"/>
                </a:rPr>
                <a:t>Seguimiento 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al </a:t>
              </a:r>
              <a:r>
                <a:rPr lang="es-CO" sz="1050" i="0" kern="1200" baseline="0" dirty="0" smtClean="0">
                  <a:latin typeface="Arial Narrow" panose="020B0606020202030204" pitchFamily="34" charset="0"/>
                </a:rPr>
                <a:t>Control Social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)</a:t>
              </a:r>
              <a:endParaRPr lang="es-CO" sz="1050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12" name="Forma libre: forma 24">
              <a:extLst>
                <a:ext uri="{FF2B5EF4-FFF2-40B4-BE49-F238E27FC236}">
                  <a16:creationId xmlns:a16="http://schemas.microsoft.com/office/drawing/2014/main" xmlns="" id="{766B1187-C59D-44C4-A580-E1CC42CD59F7}"/>
                </a:ext>
              </a:extLst>
            </p:cNvPr>
            <p:cNvSpPr/>
            <p:nvPr/>
          </p:nvSpPr>
          <p:spPr>
            <a:xfrm>
              <a:off x="3238470" y="3555355"/>
              <a:ext cx="2464852" cy="277088"/>
            </a:xfrm>
            <a:custGeom>
              <a:avLst/>
              <a:gdLst>
                <a:gd name="connsiteX0" fmla="*/ 0 w 444100"/>
                <a:gd name="connsiteY0" fmla="*/ 27756 h 277562"/>
                <a:gd name="connsiteX1" fmla="*/ 27756 w 444100"/>
                <a:gd name="connsiteY1" fmla="*/ 0 h 277562"/>
                <a:gd name="connsiteX2" fmla="*/ 416344 w 444100"/>
                <a:gd name="connsiteY2" fmla="*/ 0 h 277562"/>
                <a:gd name="connsiteX3" fmla="*/ 444100 w 444100"/>
                <a:gd name="connsiteY3" fmla="*/ 27756 h 277562"/>
                <a:gd name="connsiteX4" fmla="*/ 444100 w 444100"/>
                <a:gd name="connsiteY4" fmla="*/ 249806 h 277562"/>
                <a:gd name="connsiteX5" fmla="*/ 416344 w 444100"/>
                <a:gd name="connsiteY5" fmla="*/ 277562 h 277562"/>
                <a:gd name="connsiteX6" fmla="*/ 27756 w 444100"/>
                <a:gd name="connsiteY6" fmla="*/ 277562 h 277562"/>
                <a:gd name="connsiteX7" fmla="*/ 0 w 444100"/>
                <a:gd name="connsiteY7" fmla="*/ 249806 h 277562"/>
                <a:gd name="connsiteX8" fmla="*/ 0 w 444100"/>
                <a:gd name="connsiteY8" fmla="*/ 27756 h 27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100" h="277562">
                  <a:moveTo>
                    <a:pt x="0" y="27756"/>
                  </a:moveTo>
                  <a:cubicBezTo>
                    <a:pt x="0" y="12427"/>
                    <a:pt x="12427" y="0"/>
                    <a:pt x="27756" y="0"/>
                  </a:cubicBezTo>
                  <a:lnTo>
                    <a:pt x="416344" y="0"/>
                  </a:lnTo>
                  <a:cubicBezTo>
                    <a:pt x="431673" y="0"/>
                    <a:pt x="444100" y="12427"/>
                    <a:pt x="444100" y="27756"/>
                  </a:cubicBezTo>
                  <a:lnTo>
                    <a:pt x="444100" y="249806"/>
                  </a:lnTo>
                  <a:cubicBezTo>
                    <a:pt x="444100" y="265135"/>
                    <a:pt x="431673" y="277562"/>
                    <a:pt x="416344" y="277562"/>
                  </a:cubicBezTo>
                  <a:lnTo>
                    <a:pt x="27756" y="277562"/>
                  </a:lnTo>
                  <a:cubicBezTo>
                    <a:pt x="12427" y="277562"/>
                    <a:pt x="0" y="265135"/>
                    <a:pt x="0" y="249806"/>
                  </a:cubicBezTo>
                  <a:lnTo>
                    <a:pt x="0" y="2775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55" tIns="14480" rIns="17655" bIns="14480" numCol="1" spcCol="1270" anchor="ctr" anchorCtr="0">
              <a:noAutofit/>
            </a:bodyPr>
            <a:lstStyle/>
            <a:p>
              <a:pPr marL="0" lvl="0" indent="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050" b="1" i="0" kern="1200" baseline="0" dirty="0">
                  <a:latin typeface="Arial Narrow" panose="020B0606020202030204" pitchFamily="34" charset="0"/>
                </a:rPr>
                <a:t>Directorio Telefónico Institucional</a:t>
              </a:r>
              <a:endParaRPr lang="es-CO" sz="1050" b="1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13" name="Forma libre: forma 26">
              <a:extLst>
                <a:ext uri="{FF2B5EF4-FFF2-40B4-BE49-F238E27FC236}">
                  <a16:creationId xmlns:a16="http://schemas.microsoft.com/office/drawing/2014/main" xmlns="" id="{1A1F2008-7FC5-4AC1-AABB-282B1B7F10A0}"/>
                </a:ext>
              </a:extLst>
            </p:cNvPr>
            <p:cNvSpPr/>
            <p:nvPr/>
          </p:nvSpPr>
          <p:spPr>
            <a:xfrm>
              <a:off x="3238470" y="3901715"/>
              <a:ext cx="2464852" cy="277088"/>
            </a:xfrm>
            <a:custGeom>
              <a:avLst/>
              <a:gdLst>
                <a:gd name="connsiteX0" fmla="*/ 0 w 444100"/>
                <a:gd name="connsiteY0" fmla="*/ 27756 h 277562"/>
                <a:gd name="connsiteX1" fmla="*/ 27756 w 444100"/>
                <a:gd name="connsiteY1" fmla="*/ 0 h 277562"/>
                <a:gd name="connsiteX2" fmla="*/ 416344 w 444100"/>
                <a:gd name="connsiteY2" fmla="*/ 0 h 277562"/>
                <a:gd name="connsiteX3" fmla="*/ 444100 w 444100"/>
                <a:gd name="connsiteY3" fmla="*/ 27756 h 277562"/>
                <a:gd name="connsiteX4" fmla="*/ 444100 w 444100"/>
                <a:gd name="connsiteY4" fmla="*/ 249806 h 277562"/>
                <a:gd name="connsiteX5" fmla="*/ 416344 w 444100"/>
                <a:gd name="connsiteY5" fmla="*/ 277562 h 277562"/>
                <a:gd name="connsiteX6" fmla="*/ 27756 w 444100"/>
                <a:gd name="connsiteY6" fmla="*/ 277562 h 277562"/>
                <a:gd name="connsiteX7" fmla="*/ 0 w 444100"/>
                <a:gd name="connsiteY7" fmla="*/ 249806 h 277562"/>
                <a:gd name="connsiteX8" fmla="*/ 0 w 444100"/>
                <a:gd name="connsiteY8" fmla="*/ 27756 h 27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100" h="277562">
                  <a:moveTo>
                    <a:pt x="0" y="27756"/>
                  </a:moveTo>
                  <a:cubicBezTo>
                    <a:pt x="0" y="12427"/>
                    <a:pt x="12427" y="0"/>
                    <a:pt x="27756" y="0"/>
                  </a:cubicBezTo>
                  <a:lnTo>
                    <a:pt x="416344" y="0"/>
                  </a:lnTo>
                  <a:cubicBezTo>
                    <a:pt x="431673" y="0"/>
                    <a:pt x="444100" y="12427"/>
                    <a:pt x="444100" y="27756"/>
                  </a:cubicBezTo>
                  <a:lnTo>
                    <a:pt x="444100" y="249806"/>
                  </a:lnTo>
                  <a:cubicBezTo>
                    <a:pt x="444100" y="265135"/>
                    <a:pt x="431673" y="277562"/>
                    <a:pt x="416344" y="277562"/>
                  </a:cubicBezTo>
                  <a:lnTo>
                    <a:pt x="27756" y="277562"/>
                  </a:lnTo>
                  <a:cubicBezTo>
                    <a:pt x="12427" y="277562"/>
                    <a:pt x="0" y="265135"/>
                    <a:pt x="0" y="249806"/>
                  </a:cubicBezTo>
                  <a:lnTo>
                    <a:pt x="0" y="2775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55" tIns="14480" rIns="17655" bIns="14480" numCol="1" spcCol="1270" anchor="ctr" anchorCtr="0">
              <a:noAutofit/>
            </a:bodyPr>
            <a:lstStyle/>
            <a:p>
              <a:pPr marL="0" lvl="0" indent="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050" b="1" i="0" kern="1200" baseline="0" dirty="0">
                  <a:latin typeface="Arial Narrow" panose="020B0606020202030204" pitchFamily="34" charset="0"/>
                </a:rPr>
                <a:t>Otros: (</a:t>
              </a:r>
              <a:r>
                <a:rPr lang="es-CO" sz="1050" i="0" kern="1200" baseline="0" dirty="0" smtClean="0">
                  <a:latin typeface="Arial Narrow" panose="020B0606020202030204" pitchFamily="34" charset="0"/>
                </a:rPr>
                <a:t>Auto-reporte </a:t>
              </a:r>
              <a:r>
                <a:rPr lang="es-CO" sz="1050" i="0" kern="1200" baseline="0" dirty="0">
                  <a:latin typeface="Arial Narrow" panose="020B0606020202030204" pitchFamily="34" charset="0"/>
                </a:rPr>
                <a:t>de salud, Mecanismo de participación, Reporte incidentes de trabajo</a:t>
              </a:r>
              <a:r>
                <a:rPr lang="es-CO" sz="1050" b="1" i="0" kern="1200" baseline="0" dirty="0">
                  <a:latin typeface="Arial Narrow" panose="020B0606020202030204" pitchFamily="34" charset="0"/>
                </a:rPr>
                <a:t>)</a:t>
              </a:r>
              <a:endParaRPr lang="es-CO" sz="1050" b="1" kern="12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E3CDF806-1640-44A1-834D-BCB7E1ABA14B}"/>
              </a:ext>
            </a:extLst>
          </p:cNvPr>
          <p:cNvGrpSpPr/>
          <p:nvPr/>
        </p:nvGrpSpPr>
        <p:grpSpPr>
          <a:xfrm>
            <a:off x="4057362" y="1439420"/>
            <a:ext cx="3671076" cy="2822082"/>
            <a:chOff x="6482109" y="1455401"/>
            <a:chExt cx="2898006" cy="2736560"/>
          </a:xfrm>
        </p:grpSpPr>
        <p:sp>
          <p:nvSpPr>
            <p:cNvPr id="16" name="Abrir corchete 15">
              <a:extLst>
                <a:ext uri="{FF2B5EF4-FFF2-40B4-BE49-F238E27FC236}">
                  <a16:creationId xmlns:a16="http://schemas.microsoft.com/office/drawing/2014/main" xmlns="" id="{92655E80-8420-4172-88A6-F2E507121199}"/>
                </a:ext>
              </a:extLst>
            </p:cNvPr>
            <p:cNvSpPr/>
            <p:nvPr/>
          </p:nvSpPr>
          <p:spPr>
            <a:xfrm>
              <a:off x="6510815" y="1912673"/>
              <a:ext cx="197611" cy="2260140"/>
            </a:xfrm>
            <a:prstGeom prst="leftBracket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Forma libre: forma 58">
              <a:extLst>
                <a:ext uri="{FF2B5EF4-FFF2-40B4-BE49-F238E27FC236}">
                  <a16:creationId xmlns:a16="http://schemas.microsoft.com/office/drawing/2014/main" xmlns="" id="{BA5845CD-FEC7-44B0-838F-527ED059A19D}"/>
                </a:ext>
              </a:extLst>
            </p:cNvPr>
            <p:cNvSpPr/>
            <p:nvPr/>
          </p:nvSpPr>
          <p:spPr>
            <a:xfrm>
              <a:off x="6643637" y="1838690"/>
              <a:ext cx="2736478" cy="2353271"/>
            </a:xfrm>
            <a:custGeom>
              <a:avLst/>
              <a:gdLst>
                <a:gd name="connsiteX0" fmla="*/ 0 w 1269578"/>
                <a:gd name="connsiteY0" fmla="*/ 31739 h 317394"/>
                <a:gd name="connsiteX1" fmla="*/ 31739 w 1269578"/>
                <a:gd name="connsiteY1" fmla="*/ 0 h 317394"/>
                <a:gd name="connsiteX2" fmla="*/ 1237839 w 1269578"/>
                <a:gd name="connsiteY2" fmla="*/ 0 h 317394"/>
                <a:gd name="connsiteX3" fmla="*/ 1269578 w 1269578"/>
                <a:gd name="connsiteY3" fmla="*/ 31739 h 317394"/>
                <a:gd name="connsiteX4" fmla="*/ 1269578 w 1269578"/>
                <a:gd name="connsiteY4" fmla="*/ 285655 h 317394"/>
                <a:gd name="connsiteX5" fmla="*/ 1237839 w 1269578"/>
                <a:gd name="connsiteY5" fmla="*/ 317394 h 317394"/>
                <a:gd name="connsiteX6" fmla="*/ 31739 w 1269578"/>
                <a:gd name="connsiteY6" fmla="*/ 317394 h 317394"/>
                <a:gd name="connsiteX7" fmla="*/ 0 w 1269578"/>
                <a:gd name="connsiteY7" fmla="*/ 285655 h 317394"/>
                <a:gd name="connsiteX8" fmla="*/ 0 w 1269578"/>
                <a:gd name="connsiteY8" fmla="*/ 31739 h 317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9578" h="317394">
                  <a:moveTo>
                    <a:pt x="0" y="31739"/>
                  </a:moveTo>
                  <a:cubicBezTo>
                    <a:pt x="0" y="14210"/>
                    <a:pt x="14210" y="0"/>
                    <a:pt x="31739" y="0"/>
                  </a:cubicBezTo>
                  <a:lnTo>
                    <a:pt x="1237839" y="0"/>
                  </a:lnTo>
                  <a:cubicBezTo>
                    <a:pt x="1255368" y="0"/>
                    <a:pt x="1269578" y="14210"/>
                    <a:pt x="1269578" y="31739"/>
                  </a:cubicBezTo>
                  <a:lnTo>
                    <a:pt x="1269578" y="285655"/>
                  </a:lnTo>
                  <a:cubicBezTo>
                    <a:pt x="1269578" y="303184"/>
                    <a:pt x="1255368" y="317394"/>
                    <a:pt x="1237839" y="317394"/>
                  </a:cubicBezTo>
                  <a:lnTo>
                    <a:pt x="31739" y="317394"/>
                  </a:lnTo>
                  <a:cubicBezTo>
                    <a:pt x="14210" y="317394"/>
                    <a:pt x="0" y="303184"/>
                    <a:pt x="0" y="285655"/>
                  </a:cubicBezTo>
                  <a:lnTo>
                    <a:pt x="0" y="31739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186" tIns="18186" rIns="18186" bIns="18186" numCol="1" spcCol="1270" anchor="ctr" anchorCtr="0">
              <a:noAutofit/>
            </a:bodyPr>
            <a:lstStyle/>
            <a:p>
              <a:pPr marL="171450" lvl="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latin typeface="Arial Narrow" panose="020B0606020202030204" pitchFamily="34" charset="0"/>
                </a:rPr>
                <a:t>Aranda Service Desk (Mesa de Servicios)</a:t>
              </a:r>
            </a:p>
            <a:p>
              <a:pPr marL="171450" lvl="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latin typeface="Arial Narrow" panose="020B0606020202030204" pitchFamily="34" charset="0"/>
                </a:rPr>
                <a:t>Scriptcase (Desarrollo Web)</a:t>
              </a:r>
            </a:p>
            <a:p>
              <a:pPr marL="17145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latin typeface="Arial Narrow" panose="020B0606020202030204" pitchFamily="34" charset="0"/>
                </a:rPr>
                <a:t>Encryption - Encriptado de Información</a:t>
              </a:r>
            </a:p>
            <a:p>
              <a:pPr marL="17145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latin typeface="Arial Narrow" panose="020B0606020202030204" pitchFamily="34" charset="0"/>
                </a:rPr>
                <a:t> (Control y gestión de vulnerabilidades)</a:t>
              </a:r>
            </a:p>
            <a:p>
              <a:pPr marL="171450" lvl="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anose="020B0606020202030204" pitchFamily="34" charset="0"/>
                </a:rPr>
                <a:t>Navicat (Gestión y adm. B.D.D.)</a:t>
              </a:r>
            </a:p>
            <a:p>
              <a:pPr marL="171450" lvl="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anose="020B0606020202030204" pitchFamily="34" charset="0"/>
                </a:rPr>
                <a:t>Veeam Backup (Toma y gestión de Back up)</a:t>
              </a:r>
            </a:p>
            <a:p>
              <a:pPr marL="171450" lvl="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anose="020B0606020202030204" pitchFamily="34" charset="0"/>
                </a:rPr>
                <a:t> Software antivirus</a:t>
              </a:r>
            </a:p>
            <a:p>
              <a:pPr marL="171450" lvl="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anose="020B0606020202030204" pitchFamily="34" charset="0"/>
                </a:rPr>
                <a:t>Seguridad Perimetral</a:t>
              </a:r>
            </a:p>
            <a:p>
              <a:pPr marL="171450" lvl="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anose="020B0606020202030204" pitchFamily="34" charset="0"/>
                </a:rPr>
                <a:t>Software </a:t>
              </a:r>
              <a:r>
                <a:rPr lang="es-CO" sz="12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anose="020B0606020202030204" pitchFamily="34" charset="0"/>
                </a:rPr>
                <a:t>ofimático</a:t>
              </a:r>
              <a:endParaRPr lang="es-CO" sz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endParaRPr>
            </a:p>
            <a:p>
              <a:pPr marL="171450" lvl="0" indent="-171450" algn="just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accent1">
                    <a:lumMod val="75000"/>
                  </a:schemeClr>
                </a:buClr>
                <a:buFont typeface="Arial Narrow" panose="020B0606020202030204" pitchFamily="34" charset="0"/>
                <a:buChar char="►"/>
              </a:pPr>
              <a:r>
                <a:rPr lang="es-CO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anose="020B0606020202030204" pitchFamily="34" charset="0"/>
                </a:rPr>
                <a:t>Correo </a:t>
              </a:r>
              <a:r>
                <a:rPr lang="es-CO" sz="12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anose="020B0606020202030204" pitchFamily="34" charset="0"/>
                </a:rPr>
                <a:t>electrónico</a:t>
              </a:r>
              <a:endParaRPr lang="es-CO" sz="1100" dirty="0">
                <a:latin typeface="Arial Narrow" panose="020B0606020202030204" pitchFamily="34" charset="0"/>
              </a:endParaRPr>
            </a:p>
          </p:txBody>
        </p:sp>
        <p:sp>
          <p:nvSpPr>
            <p:cNvPr id="18" name="Forma libre: forma 60">
              <a:extLst>
                <a:ext uri="{FF2B5EF4-FFF2-40B4-BE49-F238E27FC236}">
                  <a16:creationId xmlns:a16="http://schemas.microsoft.com/office/drawing/2014/main" xmlns="" id="{72F6799C-A307-4896-A30C-402D2ACDD61E}"/>
                </a:ext>
              </a:extLst>
            </p:cNvPr>
            <p:cNvSpPr/>
            <p:nvPr/>
          </p:nvSpPr>
          <p:spPr>
            <a:xfrm>
              <a:off x="6482109" y="1455401"/>
              <a:ext cx="2870672" cy="317223"/>
            </a:xfrm>
            <a:custGeom>
              <a:avLst/>
              <a:gdLst>
                <a:gd name="connsiteX0" fmla="*/ 0 w 1269578"/>
                <a:gd name="connsiteY0" fmla="*/ 31739 h 317394"/>
                <a:gd name="connsiteX1" fmla="*/ 31739 w 1269578"/>
                <a:gd name="connsiteY1" fmla="*/ 0 h 317394"/>
                <a:gd name="connsiteX2" fmla="*/ 1237839 w 1269578"/>
                <a:gd name="connsiteY2" fmla="*/ 0 h 317394"/>
                <a:gd name="connsiteX3" fmla="*/ 1269578 w 1269578"/>
                <a:gd name="connsiteY3" fmla="*/ 31739 h 317394"/>
                <a:gd name="connsiteX4" fmla="*/ 1269578 w 1269578"/>
                <a:gd name="connsiteY4" fmla="*/ 285655 h 317394"/>
                <a:gd name="connsiteX5" fmla="*/ 1237839 w 1269578"/>
                <a:gd name="connsiteY5" fmla="*/ 317394 h 317394"/>
                <a:gd name="connsiteX6" fmla="*/ 31739 w 1269578"/>
                <a:gd name="connsiteY6" fmla="*/ 317394 h 317394"/>
                <a:gd name="connsiteX7" fmla="*/ 0 w 1269578"/>
                <a:gd name="connsiteY7" fmla="*/ 285655 h 317394"/>
                <a:gd name="connsiteX8" fmla="*/ 0 w 1269578"/>
                <a:gd name="connsiteY8" fmla="*/ 31739 h 317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9578" h="317394">
                  <a:moveTo>
                    <a:pt x="0" y="31739"/>
                  </a:moveTo>
                  <a:cubicBezTo>
                    <a:pt x="0" y="14210"/>
                    <a:pt x="14210" y="0"/>
                    <a:pt x="31739" y="0"/>
                  </a:cubicBezTo>
                  <a:lnTo>
                    <a:pt x="1237839" y="0"/>
                  </a:lnTo>
                  <a:cubicBezTo>
                    <a:pt x="1255368" y="0"/>
                    <a:pt x="1269578" y="14210"/>
                    <a:pt x="1269578" y="31739"/>
                  </a:cubicBezTo>
                  <a:lnTo>
                    <a:pt x="1269578" y="285655"/>
                  </a:lnTo>
                  <a:cubicBezTo>
                    <a:pt x="1269578" y="303184"/>
                    <a:pt x="1255368" y="317394"/>
                    <a:pt x="1237839" y="317394"/>
                  </a:cubicBezTo>
                  <a:lnTo>
                    <a:pt x="31739" y="317394"/>
                  </a:lnTo>
                  <a:cubicBezTo>
                    <a:pt x="14210" y="317394"/>
                    <a:pt x="0" y="303184"/>
                    <a:pt x="0" y="285655"/>
                  </a:cubicBezTo>
                  <a:lnTo>
                    <a:pt x="0" y="3173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536" tIns="24536" rIns="24536" bIns="245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i="0" kern="1200" baseline="0" dirty="0">
                  <a:latin typeface="Arial Narrow" panose="020B0606020202030204" pitchFamily="34" charset="0"/>
                </a:rPr>
                <a:t>SOFTWARE - LICENCIAS</a:t>
              </a:r>
              <a:endParaRPr lang="es-CO" kern="12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9" name="Forma libre: forma 62">
            <a:extLst>
              <a:ext uri="{FF2B5EF4-FFF2-40B4-BE49-F238E27FC236}">
                <a16:creationId xmlns:a16="http://schemas.microsoft.com/office/drawing/2014/main" xmlns="" id="{C9E0C0AD-809E-4DC6-AA64-D8B47F59F76A}"/>
              </a:ext>
            </a:extLst>
          </p:cNvPr>
          <p:cNvSpPr/>
          <p:nvPr/>
        </p:nvSpPr>
        <p:spPr>
          <a:xfrm>
            <a:off x="8528538" y="2179171"/>
            <a:ext cx="3290874" cy="1351347"/>
          </a:xfrm>
          <a:custGeom>
            <a:avLst/>
            <a:gdLst>
              <a:gd name="connsiteX0" fmla="*/ 0 w 1269578"/>
              <a:gd name="connsiteY0" fmla="*/ 31739 h 317394"/>
              <a:gd name="connsiteX1" fmla="*/ 31739 w 1269578"/>
              <a:gd name="connsiteY1" fmla="*/ 0 h 317394"/>
              <a:gd name="connsiteX2" fmla="*/ 1237839 w 1269578"/>
              <a:gd name="connsiteY2" fmla="*/ 0 h 317394"/>
              <a:gd name="connsiteX3" fmla="*/ 1269578 w 1269578"/>
              <a:gd name="connsiteY3" fmla="*/ 31739 h 317394"/>
              <a:gd name="connsiteX4" fmla="*/ 1269578 w 1269578"/>
              <a:gd name="connsiteY4" fmla="*/ 285655 h 317394"/>
              <a:gd name="connsiteX5" fmla="*/ 1237839 w 1269578"/>
              <a:gd name="connsiteY5" fmla="*/ 317394 h 317394"/>
              <a:gd name="connsiteX6" fmla="*/ 31739 w 1269578"/>
              <a:gd name="connsiteY6" fmla="*/ 317394 h 317394"/>
              <a:gd name="connsiteX7" fmla="*/ 0 w 1269578"/>
              <a:gd name="connsiteY7" fmla="*/ 285655 h 317394"/>
              <a:gd name="connsiteX8" fmla="*/ 0 w 1269578"/>
              <a:gd name="connsiteY8" fmla="*/ 31739 h 31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9578" h="317394">
                <a:moveTo>
                  <a:pt x="0" y="31739"/>
                </a:moveTo>
                <a:cubicBezTo>
                  <a:pt x="0" y="14210"/>
                  <a:pt x="14210" y="0"/>
                  <a:pt x="31739" y="0"/>
                </a:cubicBezTo>
                <a:lnTo>
                  <a:pt x="1237839" y="0"/>
                </a:lnTo>
                <a:cubicBezTo>
                  <a:pt x="1255368" y="0"/>
                  <a:pt x="1269578" y="14210"/>
                  <a:pt x="1269578" y="31739"/>
                </a:cubicBezTo>
                <a:lnTo>
                  <a:pt x="1269578" y="285655"/>
                </a:lnTo>
                <a:cubicBezTo>
                  <a:pt x="1269578" y="303184"/>
                  <a:pt x="1255368" y="317394"/>
                  <a:pt x="1237839" y="317394"/>
                </a:cubicBezTo>
                <a:lnTo>
                  <a:pt x="31739" y="317394"/>
                </a:lnTo>
                <a:cubicBezTo>
                  <a:pt x="14210" y="317394"/>
                  <a:pt x="0" y="303184"/>
                  <a:pt x="0" y="285655"/>
                </a:cubicBezTo>
                <a:lnTo>
                  <a:pt x="0" y="3173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186" tIns="18186" rIns="18186" bIns="18186" numCol="1" spcCol="1270" anchor="ctr" anchorCtr="0">
            <a:noAutofit/>
          </a:bodyPr>
          <a:lstStyle/>
          <a:p>
            <a:pPr marL="171450" lvl="0" indent="-171450" algn="just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ebdings" panose="05030102010509060703" pitchFamily="18" charset="2"/>
              <a:buChar char=""/>
            </a:pPr>
            <a:r>
              <a:rPr lang="es-CO" sz="1200" b="1" dirty="0">
                <a:latin typeface="Arial Narrow" panose="020B0606020202030204" pitchFamily="34" charset="0"/>
              </a:rPr>
              <a:t>SIGESPRO</a:t>
            </a:r>
            <a:r>
              <a:rPr lang="es-CO" sz="1200" dirty="0">
                <a:latin typeface="Arial Narrow" panose="020B0606020202030204" pitchFamily="34" charset="0"/>
              </a:rPr>
              <a:t> (Gestión </a:t>
            </a:r>
            <a:r>
              <a:rPr lang="es-CO" sz="1200" dirty="0" smtClean="0">
                <a:latin typeface="Arial Narrow" panose="020B0606020202030204" pitchFamily="34" charset="0"/>
              </a:rPr>
              <a:t>Documental)</a:t>
            </a:r>
            <a:endParaRPr lang="es-CO" sz="1200" dirty="0">
              <a:latin typeface="Arial Narrow" panose="020B0606020202030204" pitchFamily="34" charset="0"/>
            </a:endParaRPr>
          </a:p>
          <a:p>
            <a:pPr marL="171450" lvl="0" indent="-171450" algn="just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ebdings" panose="05030102010509060703" pitchFamily="18" charset="2"/>
              <a:buChar char=""/>
            </a:pPr>
            <a:r>
              <a:rPr lang="es-CO" sz="1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SIVICOF</a:t>
            </a:r>
            <a:r>
              <a:rPr lang="es-CO" sz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 </a:t>
            </a:r>
            <a:r>
              <a:rPr lang="es-CO" sz="12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 (Rendición </a:t>
            </a:r>
            <a:r>
              <a:rPr lang="es-CO" sz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de </a:t>
            </a:r>
            <a:r>
              <a:rPr lang="es-CO" sz="12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cuentas) </a:t>
            </a:r>
            <a:endParaRPr lang="es-CO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ebdings" panose="05030102010509060703" pitchFamily="18" charset="2"/>
              <a:buChar char=""/>
            </a:pPr>
            <a:r>
              <a:rPr lang="es-CO" sz="1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SI CAPITAL</a:t>
            </a:r>
            <a:r>
              <a:rPr lang="es-CO" sz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 (Nómina, Contabilidad, </a:t>
            </a:r>
            <a:r>
              <a:rPr lang="es-CO" sz="12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Almacén)</a:t>
            </a:r>
            <a:endParaRPr lang="es-CO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ebdings" panose="05030102010509060703" pitchFamily="18" charset="2"/>
              <a:buChar char=""/>
            </a:pPr>
            <a:r>
              <a:rPr lang="es-CO" sz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 Página </a:t>
            </a:r>
            <a:r>
              <a:rPr lang="es-CO" sz="12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WEB</a:t>
            </a:r>
            <a:endParaRPr lang="es-CO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ebdings" panose="05030102010509060703" pitchFamily="18" charset="2"/>
              <a:buChar char=""/>
            </a:pPr>
            <a:r>
              <a:rPr lang="es-CO" sz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Software Planta </a:t>
            </a:r>
            <a:r>
              <a:rPr lang="es-CO" sz="12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Telefónica</a:t>
            </a:r>
            <a:endParaRPr lang="es-CO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ebdings" panose="05030102010509060703" pitchFamily="18" charset="2"/>
              <a:buChar char=""/>
            </a:pPr>
            <a:endParaRPr lang="es-CO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ebdings" panose="05030102010509060703" pitchFamily="18" charset="2"/>
              <a:buChar char=""/>
            </a:pPr>
            <a:endParaRPr lang="es-CO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2">
                  <a:lumMod val="75000"/>
                </a:schemeClr>
              </a:buClr>
              <a:buFont typeface="Webdings" panose="05030102010509060703" pitchFamily="18" charset="2"/>
              <a:buChar char=""/>
            </a:pPr>
            <a:endParaRPr lang="es-CO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Forma libre: forma 12">
            <a:extLst>
              <a:ext uri="{FF2B5EF4-FFF2-40B4-BE49-F238E27FC236}">
                <a16:creationId xmlns:a16="http://schemas.microsoft.com/office/drawing/2014/main" xmlns="" id="{7D61C628-5FEB-4515-8E68-A6611A71D428}"/>
              </a:ext>
            </a:extLst>
          </p:cNvPr>
          <p:cNvSpPr/>
          <p:nvPr/>
        </p:nvSpPr>
        <p:spPr>
          <a:xfrm>
            <a:off x="632909" y="1425495"/>
            <a:ext cx="2614947" cy="277088"/>
          </a:xfrm>
          <a:custGeom>
            <a:avLst/>
            <a:gdLst>
              <a:gd name="connsiteX0" fmla="*/ 0 w 555125"/>
              <a:gd name="connsiteY0" fmla="*/ 27756 h 277562"/>
              <a:gd name="connsiteX1" fmla="*/ 27756 w 555125"/>
              <a:gd name="connsiteY1" fmla="*/ 0 h 277562"/>
              <a:gd name="connsiteX2" fmla="*/ 527369 w 555125"/>
              <a:gd name="connsiteY2" fmla="*/ 0 h 277562"/>
              <a:gd name="connsiteX3" fmla="*/ 555125 w 555125"/>
              <a:gd name="connsiteY3" fmla="*/ 27756 h 277562"/>
              <a:gd name="connsiteX4" fmla="*/ 555125 w 555125"/>
              <a:gd name="connsiteY4" fmla="*/ 249806 h 277562"/>
              <a:gd name="connsiteX5" fmla="*/ 527369 w 555125"/>
              <a:gd name="connsiteY5" fmla="*/ 277562 h 277562"/>
              <a:gd name="connsiteX6" fmla="*/ 27756 w 555125"/>
              <a:gd name="connsiteY6" fmla="*/ 277562 h 277562"/>
              <a:gd name="connsiteX7" fmla="*/ 0 w 555125"/>
              <a:gd name="connsiteY7" fmla="*/ 249806 h 277562"/>
              <a:gd name="connsiteX8" fmla="*/ 0 w 555125"/>
              <a:gd name="connsiteY8" fmla="*/ 27756 h 27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125" h="277562">
                <a:moveTo>
                  <a:pt x="0" y="27756"/>
                </a:moveTo>
                <a:cubicBezTo>
                  <a:pt x="0" y="12427"/>
                  <a:pt x="12427" y="0"/>
                  <a:pt x="27756" y="0"/>
                </a:cubicBezTo>
                <a:lnTo>
                  <a:pt x="527369" y="0"/>
                </a:lnTo>
                <a:cubicBezTo>
                  <a:pt x="542698" y="0"/>
                  <a:pt x="555125" y="12427"/>
                  <a:pt x="555125" y="27756"/>
                </a:cubicBezTo>
                <a:lnTo>
                  <a:pt x="555125" y="249806"/>
                </a:lnTo>
                <a:cubicBezTo>
                  <a:pt x="555125" y="265135"/>
                  <a:pt x="542698" y="277562"/>
                  <a:pt x="527369" y="277562"/>
                </a:cubicBezTo>
                <a:lnTo>
                  <a:pt x="27756" y="277562"/>
                </a:lnTo>
                <a:cubicBezTo>
                  <a:pt x="12427" y="277562"/>
                  <a:pt x="0" y="265135"/>
                  <a:pt x="0" y="249806"/>
                </a:cubicBezTo>
                <a:lnTo>
                  <a:pt x="0" y="27756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60" tIns="15750" rIns="19560" bIns="15750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b="1" i="0" kern="1200" baseline="0" dirty="0">
                <a:latin typeface="Arial Narrow" panose="020B0606020202030204" pitchFamily="34" charset="0"/>
              </a:rPr>
              <a:t>DESARROLLOS PROPIOS</a:t>
            </a:r>
            <a:endParaRPr lang="es-CO" b="1" kern="1200" dirty="0">
              <a:latin typeface="Arial Narrow" panose="020B0606020202030204" pitchFamily="34" charset="0"/>
            </a:endParaRPr>
          </a:p>
        </p:txBody>
      </p:sp>
      <p:sp>
        <p:nvSpPr>
          <p:cNvPr id="22" name="Forma libre: forma 65">
            <a:extLst>
              <a:ext uri="{FF2B5EF4-FFF2-40B4-BE49-F238E27FC236}">
                <a16:creationId xmlns:a16="http://schemas.microsoft.com/office/drawing/2014/main" xmlns="" id="{DD10D4DE-DD65-4A0E-A746-662C7CD2656F}"/>
              </a:ext>
            </a:extLst>
          </p:cNvPr>
          <p:cNvSpPr/>
          <p:nvPr/>
        </p:nvSpPr>
        <p:spPr>
          <a:xfrm>
            <a:off x="8828936" y="1455102"/>
            <a:ext cx="2252779" cy="405260"/>
          </a:xfrm>
          <a:custGeom>
            <a:avLst/>
            <a:gdLst>
              <a:gd name="connsiteX0" fmla="*/ 0 w 999792"/>
              <a:gd name="connsiteY0" fmla="*/ 24995 h 249948"/>
              <a:gd name="connsiteX1" fmla="*/ 24995 w 999792"/>
              <a:gd name="connsiteY1" fmla="*/ 0 h 249948"/>
              <a:gd name="connsiteX2" fmla="*/ 974797 w 999792"/>
              <a:gd name="connsiteY2" fmla="*/ 0 h 249948"/>
              <a:gd name="connsiteX3" fmla="*/ 999792 w 999792"/>
              <a:gd name="connsiteY3" fmla="*/ 24995 h 249948"/>
              <a:gd name="connsiteX4" fmla="*/ 999792 w 999792"/>
              <a:gd name="connsiteY4" fmla="*/ 224953 h 249948"/>
              <a:gd name="connsiteX5" fmla="*/ 974797 w 999792"/>
              <a:gd name="connsiteY5" fmla="*/ 249948 h 249948"/>
              <a:gd name="connsiteX6" fmla="*/ 24995 w 999792"/>
              <a:gd name="connsiteY6" fmla="*/ 249948 h 249948"/>
              <a:gd name="connsiteX7" fmla="*/ 0 w 999792"/>
              <a:gd name="connsiteY7" fmla="*/ 224953 h 249948"/>
              <a:gd name="connsiteX8" fmla="*/ 0 w 999792"/>
              <a:gd name="connsiteY8" fmla="*/ 24995 h 24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792" h="249948">
                <a:moveTo>
                  <a:pt x="0" y="24995"/>
                </a:moveTo>
                <a:cubicBezTo>
                  <a:pt x="0" y="11191"/>
                  <a:pt x="11191" y="0"/>
                  <a:pt x="24995" y="0"/>
                </a:cubicBezTo>
                <a:lnTo>
                  <a:pt x="974797" y="0"/>
                </a:lnTo>
                <a:cubicBezTo>
                  <a:pt x="988601" y="0"/>
                  <a:pt x="999792" y="11191"/>
                  <a:pt x="999792" y="24995"/>
                </a:cubicBezTo>
                <a:lnTo>
                  <a:pt x="999792" y="224953"/>
                </a:lnTo>
                <a:cubicBezTo>
                  <a:pt x="999792" y="238757"/>
                  <a:pt x="988601" y="249948"/>
                  <a:pt x="974797" y="249948"/>
                </a:cubicBezTo>
                <a:lnTo>
                  <a:pt x="24995" y="249948"/>
                </a:lnTo>
                <a:cubicBezTo>
                  <a:pt x="11191" y="249948"/>
                  <a:pt x="0" y="238757"/>
                  <a:pt x="0" y="224953"/>
                </a:cubicBezTo>
                <a:lnTo>
                  <a:pt x="0" y="24995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41" tIns="27641" rIns="27641" bIns="27641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400" b="1" dirty="0">
                <a:solidFill>
                  <a:prstClr val="white"/>
                </a:solidFill>
                <a:latin typeface="Arial Narrow" panose="020B0606020202030204" pitchFamily="34" charset="0"/>
              </a:rPr>
              <a:t>ACTUALIZACIONES / MANTENIMIENTO / SOPORTE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73D869BD-76A1-4167-85EE-0ACFA2005C6B}"/>
              </a:ext>
            </a:extLst>
          </p:cNvPr>
          <p:cNvSpPr txBox="1"/>
          <p:nvPr/>
        </p:nvSpPr>
        <p:spPr>
          <a:xfrm>
            <a:off x="461627" y="4969931"/>
            <a:ext cx="2686062" cy="646331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Mesa de Servicios</a:t>
            </a:r>
          </a:p>
          <a:p>
            <a:r>
              <a:rPr lang="es-CO" b="1" dirty="0"/>
              <a:t>Requerimientos atendidos</a:t>
            </a:r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xmlns="" id="{D8AB6F91-F6C5-4FD0-B751-6B70DAD06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121839"/>
              </p:ext>
            </p:extLst>
          </p:nvPr>
        </p:nvGraphicFramePr>
        <p:xfrm>
          <a:off x="3358662" y="4580795"/>
          <a:ext cx="7801097" cy="1320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5A4C44FB-649C-44CF-8AFF-C670C921CF37}"/>
              </a:ext>
            </a:extLst>
          </p:cNvPr>
          <p:cNvSpPr txBox="1"/>
          <p:nvPr/>
        </p:nvSpPr>
        <p:spPr>
          <a:xfrm>
            <a:off x="8602785" y="3481994"/>
            <a:ext cx="2631328" cy="646331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CO"/>
            </a:defPPr>
            <a:lvl1pPr>
              <a:defRPr sz="1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CO" sz="1800" dirty="0">
                <a:solidFill>
                  <a:srgbClr val="FFFF00"/>
                </a:solidFill>
                <a:latin typeface="+mn-lt"/>
              </a:rPr>
              <a:t>1.098 </a:t>
            </a:r>
            <a:r>
              <a:rPr lang="es-CO" sz="1800" dirty="0">
                <a:solidFill>
                  <a:schemeClr val="bg1"/>
                </a:solidFill>
                <a:latin typeface="+mn-lt"/>
              </a:rPr>
              <a:t>Mantenimientos preventivos realizados</a:t>
            </a:r>
          </a:p>
        </p:txBody>
      </p:sp>
    </p:spTree>
    <p:extLst>
      <p:ext uri="{BB962C8B-B14F-4D97-AF65-F5344CB8AC3E}">
        <p14:creationId xmlns:p14="http://schemas.microsoft.com/office/powerpoint/2010/main" val="2755833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6A7EFC8-F895-457B-B8BC-F14753CA6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" y="1683835"/>
            <a:ext cx="5772267" cy="4526466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xmlns="" id="{B96CC806-27AA-47CA-B387-4B23B35E6D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266129"/>
              </p:ext>
            </p:extLst>
          </p:nvPr>
        </p:nvGraphicFramePr>
        <p:xfrm>
          <a:off x="6678187" y="25754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50275" y="468638"/>
            <a:ext cx="7278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PRESUPUESTAL 2016 - </a:t>
            </a:r>
            <a:r>
              <a:rPr lang="es-CO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164631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558227"/>
              </p:ext>
            </p:extLst>
          </p:nvPr>
        </p:nvGraphicFramePr>
        <p:xfrm>
          <a:off x="1659467" y="1516480"/>
          <a:ext cx="8492066" cy="1306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072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3321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effectLst/>
                        </a:rPr>
                        <a:t>Vigencia</a:t>
                      </a:r>
                      <a:endParaRPr lang="es-CO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Vigencia 2016-2019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71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Presupuesto Estimado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$79.135.766.982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71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Presupuesto Ejecutado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$77.402.249.553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3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3252472"/>
              </p:ext>
            </p:extLst>
          </p:nvPr>
        </p:nvGraphicFramePr>
        <p:xfrm>
          <a:off x="6471178" y="3048001"/>
          <a:ext cx="4583641" cy="3174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13 Gráfico">
            <a:extLst>
              <a:ext uri="{FF2B5EF4-FFF2-40B4-BE49-F238E27FC236}">
                <a16:creationId xmlns:a16="http://schemas.microsoft.com/office/drawing/2014/main" xmlns="" id="{00000000-0008-0000-01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835233"/>
              </p:ext>
            </p:extLst>
          </p:nvPr>
        </p:nvGraphicFramePr>
        <p:xfrm>
          <a:off x="768651" y="3048000"/>
          <a:ext cx="4818110" cy="3118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266CE1F-4DDD-4001-BAC2-C05A4D524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758" y="5291063"/>
            <a:ext cx="1143000" cy="1905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43665" y="562671"/>
            <a:ext cx="448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CONTRATACIÓN </a:t>
            </a:r>
            <a:r>
              <a:rPr lang="x-none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CO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IGENCIA</a:t>
            </a:r>
            <a:r>
              <a:rPr lang="x-none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s-CO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6 - </a:t>
            </a:r>
            <a:r>
              <a:rPr lang="es-CO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75793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B00A9B0-8C35-489E-A23D-770756962638}"/>
              </a:ext>
            </a:extLst>
          </p:cNvPr>
          <p:cNvSpPr txBox="1"/>
          <p:nvPr/>
        </p:nvSpPr>
        <p:spPr>
          <a:xfrm>
            <a:off x="438539" y="1669368"/>
            <a:ext cx="56743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de los procedimientos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 las Normas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Internacionales de Información Financiera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(NIIF).</a:t>
            </a:r>
            <a:endParaRPr lang="es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de tecnologías sostenibles como la instalación de sistemas fotovoltaicos en dos de </a:t>
            </a:r>
            <a:r>
              <a:rPr lang="es-CO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C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sedes de la </a:t>
            </a:r>
            <a:r>
              <a:rPr lang="es-CO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Entidad.</a:t>
            </a:r>
            <a:endParaRPr lang="es-CO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cumplimiento del </a:t>
            </a:r>
            <a:r>
              <a:rPr lang="x-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Institucional de Gestión Ambiental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x-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PIGA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x-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x-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promedio de material recuperado (papel, vidrio, cartón, metales, plástico) fue de 10 TONELADAS entregadas a la Asociación de Recicladores, que corresponden al 20% de los residuos generados en la entidad</a:t>
            </a:r>
            <a:r>
              <a:rPr lang="x-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1715" y="461311"/>
            <a:ext cx="8182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 ALCANZADOS </a:t>
            </a:r>
            <a:r>
              <a:rPr lang="x-none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CO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IGENCIA</a:t>
            </a:r>
            <a:r>
              <a:rPr lang="x-none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s-CO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6 - </a:t>
            </a:r>
            <a:r>
              <a:rPr lang="es-CO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s-CO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61" y="2006600"/>
            <a:ext cx="4686301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74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90F961A-0D37-43EC-9989-643685044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85" y="2377668"/>
            <a:ext cx="4382780" cy="33204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x-non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Contraloría de Bogotá hace parte de la Red de Movilidad Sostenible de la Secretaría Distrital de Movilidad,  a través de la cual </a:t>
            </a:r>
            <a:r>
              <a:rPr lang="x-non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</a:t>
            </a:r>
            <a:r>
              <a:rPr lang="es-E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x-non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uso de </a:t>
            </a:r>
            <a:r>
              <a:rPr lang="x-non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bicicleta como medio alternativo de transporte en un </a:t>
            </a:r>
            <a:r>
              <a:rPr lang="x-none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x-none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 </a:t>
            </a:r>
            <a:endParaRPr lang="es-CO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57200" y="465667"/>
            <a:ext cx="8182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 ALCANZADOS </a:t>
            </a:r>
            <a:r>
              <a:rPr lang="x-non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IGENCIA</a:t>
            </a:r>
            <a:r>
              <a:rPr lang="x-non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6 - 2019</a:t>
            </a:r>
            <a:endParaRPr lang="es-CO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64" y="1667932"/>
            <a:ext cx="5867402" cy="3911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925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Programa de Gestión </a:t>
            </a:r>
            <a:r>
              <a:rPr lang="es-CO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Documental</a:t>
            </a:r>
            <a:endParaRPr lang="es-C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058025" y="1885950"/>
            <a:ext cx="371474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Elaboración de las Tablas de Valoración Documental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 (TVD).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Actualización de las Tablas de Retención Documental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 (TRD).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Formulación del Sistema Integrado de Conservación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(SIC)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(Plan de Preservación Digital a Largo Plazo).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Intervención del acervo documental de la entidad.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4" y="1871134"/>
            <a:ext cx="6413499" cy="3705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54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8130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Anual de Auditorías Internas </a:t>
            </a:r>
            <a:r>
              <a:rPr lang="es-ES" sz="32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(PAAI)</a:t>
            </a:r>
            <a:endParaRPr lang="es-CO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graphicFrame>
        <p:nvGraphicFramePr>
          <p:cNvPr id="8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99759"/>
              </p:ext>
            </p:extLst>
          </p:nvPr>
        </p:nvGraphicFramePr>
        <p:xfrm>
          <a:off x="6493933" y="1648246"/>
          <a:ext cx="5003799" cy="3855084"/>
        </p:xfrm>
        <a:graphic>
          <a:graphicData uri="http://schemas.openxmlformats.org/drawingml/2006/table">
            <a:tbl>
              <a:tblPr firstRow="1" firstCol="1" bandRow="1" bandCol="1">
                <a:tableStyleId>{BC89EF96-8CEA-46FF-86C4-4CE0E7609802}</a:tableStyleId>
              </a:tblPr>
              <a:tblGrid>
                <a:gridCol w="4095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84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74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PAAI 2016 - 2019</a:t>
                      </a:r>
                      <a:endParaRPr lang="es-CO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 </a:t>
                      </a:r>
                      <a:r>
                        <a:rPr lang="es-CO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SEGUIMIENTO</a:t>
                      </a:r>
                      <a:endParaRPr lang="es-CO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ENFOQUE HACIA LA PREVENCIÓN</a:t>
                      </a:r>
                      <a:endParaRPr lang="es-CO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ADMINISTRACIÓN DEL RIESGO</a:t>
                      </a:r>
                      <a:endParaRPr lang="es-CO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90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LIDERAZGO ESTRATÉGICO</a:t>
                      </a:r>
                      <a:endParaRPr lang="es-CO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3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RELACIÓN ENTES EXTERNOS</a:t>
                      </a:r>
                      <a:endParaRPr lang="es-CO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 DE LA GESTIÓN DEL RIESGO</a:t>
                      </a:r>
                      <a:endParaRPr lang="es-CO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1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ACOMPAÑAMIENTO Y ASESORÍAS</a:t>
                      </a:r>
                      <a:endParaRPr lang="es-CO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8 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1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FOMENTO CULTURA DEL CONTROL</a:t>
                      </a:r>
                      <a:endParaRPr lang="es-CO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56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1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OTRAS ACTIVIDADES E INFORMES</a:t>
                      </a:r>
                      <a:endParaRPr lang="es-CO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7768053" y="5581918"/>
            <a:ext cx="2430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Total: 718</a:t>
            </a:r>
            <a:endParaRPr lang="es-CO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8" y="1777999"/>
            <a:ext cx="5575299" cy="3642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90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4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579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del Sistema Integrado de Gestión </a:t>
            </a:r>
            <a:r>
              <a:rPr lang="es-CO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(SIG)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95" y="2081348"/>
            <a:ext cx="6205230" cy="31267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3972490" y="3244335"/>
            <a:ext cx="4817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CO" dirty="0"/>
          </a:p>
        </p:txBody>
      </p:sp>
      <p:sp>
        <p:nvSpPr>
          <p:cNvPr id="7" name="6 Rectángulo"/>
          <p:cNvSpPr/>
          <p:nvPr/>
        </p:nvSpPr>
        <p:spPr>
          <a:xfrm>
            <a:off x="7628708" y="1908019"/>
            <a:ext cx="3744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Las auditorías realizadas durante el período 2016-2020, por la firma certificadora SGS, demostraron un alto estado de desarrollo y madurez del Sistema, producto de: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transparencia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que rige los procesos internos.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calidad con la que se elaboran los productos que genera la entidad.</a:t>
            </a:r>
          </a:p>
        </p:txBody>
      </p:sp>
    </p:spTree>
    <p:extLst>
      <p:ext uri="{BB962C8B-B14F-4D97-AF65-F5344CB8AC3E}">
        <p14:creationId xmlns:p14="http://schemas.microsoft.com/office/powerpoint/2010/main" val="3389991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7664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Pacto </a:t>
            </a:r>
            <a:r>
              <a:rPr lang="es-CO" sz="32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s-CO" sz="3200" b="1" dirty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Naciones Unidas</a:t>
            </a:r>
            <a:endParaRPr lang="es-CO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855133" y="5010263"/>
            <a:ext cx="9897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Arial" pitchFamily="34" charset="0"/>
                <a:cs typeface="Arial" pitchFamily="34" charset="0"/>
              </a:rPr>
              <a:t>La Contraloría de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Bogotá, D.C. cumplió, </a:t>
            </a:r>
            <a:r>
              <a:rPr lang="es-CO" dirty="0">
                <a:latin typeface="Arial" pitchFamily="34" charset="0"/>
                <a:cs typeface="Arial" pitchFamily="34" charset="0"/>
              </a:rPr>
              <a:t>el 13 de marzo de 2019, con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su </a:t>
            </a:r>
            <a:r>
              <a:rPr lang="es-CO" dirty="0">
                <a:latin typeface="Arial" pitchFamily="34" charset="0"/>
                <a:cs typeface="Arial" pitchFamily="34" charset="0"/>
              </a:rPr>
              <a:t>propósito de adherirse a la iniciativa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es-CO" dirty="0">
                <a:latin typeface="Arial" pitchFamily="34" charset="0"/>
                <a:cs typeface="Arial" pitchFamily="34" charset="0"/>
              </a:rPr>
              <a:t>Pacto Global de las Naciones Unidas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”.</a:t>
            </a:r>
            <a:endParaRPr lang="es-CO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054396" y="1525890"/>
            <a:ext cx="6942110" cy="3218059"/>
            <a:chOff x="2054396" y="1525890"/>
            <a:chExt cx="6942110" cy="3218059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3" t="12330" r="6087" b="10145"/>
            <a:stretch/>
          </p:blipFill>
          <p:spPr>
            <a:xfrm>
              <a:off x="2054396" y="1525890"/>
              <a:ext cx="3341831" cy="3218059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508" y="1581608"/>
              <a:ext cx="2570998" cy="3106622"/>
            </a:xfrm>
            <a:prstGeom prst="rect">
              <a:avLst/>
            </a:prstGeom>
          </p:spPr>
        </p:pic>
        <p:cxnSp>
          <p:nvCxnSpPr>
            <p:cNvPr id="11" name="Conector recto 10"/>
            <p:cNvCxnSpPr/>
            <p:nvPr/>
          </p:nvCxnSpPr>
          <p:spPr>
            <a:xfrm>
              <a:off x="5774268" y="1615153"/>
              <a:ext cx="0" cy="303953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691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Efectividad en la Administración del Talento Humano</a:t>
            </a:r>
            <a:endParaRPr 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00594" y="947257"/>
            <a:ext cx="373597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95923" y="1165766"/>
            <a:ext cx="374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Planta de Personal</a:t>
            </a:r>
          </a:p>
          <a:p>
            <a:pPr lvl="0" algn="ctr"/>
            <a:r>
              <a:rPr lang="es-CO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Misional Vs. Apoyo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764627"/>
              </p:ext>
            </p:extLst>
          </p:nvPr>
        </p:nvGraphicFramePr>
        <p:xfrm>
          <a:off x="543697" y="2059459"/>
          <a:ext cx="4604951" cy="366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828551911"/>
              </p:ext>
            </p:extLst>
          </p:nvPr>
        </p:nvGraphicFramePr>
        <p:xfrm>
          <a:off x="5842000" y="1794933"/>
          <a:ext cx="5613400" cy="1684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ángulo 1"/>
          <p:cNvSpPr/>
          <p:nvPr/>
        </p:nvSpPr>
        <p:spPr>
          <a:xfrm>
            <a:off x="6755525" y="1165766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Temáticos de Capacitación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8078" y="3587235"/>
            <a:ext cx="3811956" cy="256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90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Virtualización de t</a:t>
            </a:r>
            <a:r>
              <a:rPr lang="es-CO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rámites </a:t>
            </a:r>
            <a:endParaRPr lang="es-CO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00594" y="947257"/>
            <a:ext cx="373597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sp>
        <p:nvSpPr>
          <p:cNvPr id="6" name="Marcador de texto 5"/>
          <p:cNvSpPr txBox="1">
            <a:spLocks/>
          </p:cNvSpPr>
          <p:nvPr/>
        </p:nvSpPr>
        <p:spPr>
          <a:xfrm>
            <a:off x="407989" y="1938866"/>
            <a:ext cx="3503611" cy="17654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Optimizar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tiempos de atención.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Reducir tiempo y costo por desplazamiento de los empleados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036582351"/>
              </p:ext>
            </p:extLst>
          </p:nvPr>
        </p:nvGraphicFramePr>
        <p:xfrm>
          <a:off x="4250267" y="1508897"/>
          <a:ext cx="6942666" cy="2504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/>
          <p:cNvSpPr/>
          <p:nvPr/>
        </p:nvSpPr>
        <p:spPr>
          <a:xfrm>
            <a:off x="4360332" y="4476351"/>
            <a:ext cx="65447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Adopción de los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tres (3)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Sistemas de Valoración de la Gestión:</a:t>
            </a: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Carrera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Administrativa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Provisionales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Gerentes Públicos</a:t>
            </a:r>
          </a:p>
        </p:txBody>
      </p:sp>
    </p:spTree>
    <p:extLst>
      <p:ext uri="{BB962C8B-B14F-4D97-AF65-F5344CB8AC3E}">
        <p14:creationId xmlns:p14="http://schemas.microsoft.com/office/powerpoint/2010/main" val="5649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Subsistema de Gestión SST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400594" y="947257"/>
            <a:ext cx="373597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pic>
        <p:nvPicPr>
          <p:cNvPr id="6" name="Picture 4" descr="Resultado de imagen para imagenes sgs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73" y="1820334"/>
            <a:ext cx="3772272" cy="345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360332" y="1337140"/>
            <a:ext cx="657066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rgbClr val="3838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Implementación </a:t>
            </a:r>
            <a:r>
              <a:rPr lang="x-none" sz="1600" dirty="0" smtClean="0">
                <a:solidFill>
                  <a:srgbClr val="3838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100% </a:t>
            </a:r>
            <a:r>
              <a:rPr lang="es-CO" sz="1600" dirty="0" smtClean="0">
                <a:solidFill>
                  <a:srgbClr val="3838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durante el cuatrienio 2016-2019.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rgbClr val="3838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x-non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valuación</a:t>
            </a:r>
            <a:r>
              <a:rPr lang="es-CO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x-non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</a:t>
            </a:r>
            <a:r>
              <a:rPr lang="es-CO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parte de la ARL Positiva, sobre el</a:t>
            </a:r>
            <a:r>
              <a:rPr lang="x-non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grado de desarrollo</a:t>
            </a:r>
            <a:r>
              <a:rPr lang="es-CO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x-non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ocupando </a:t>
            </a:r>
            <a:r>
              <a:rPr lang="es-CO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primer lugar entre las entidades del </a:t>
            </a:r>
            <a:r>
              <a:rPr lang="es-CO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Distrito.</a:t>
            </a:r>
            <a:endParaRPr lang="es-CO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</a:t>
            </a:r>
            <a:r>
              <a:rPr lang="es-CO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manera virtual  a través de la </a:t>
            </a:r>
            <a:r>
              <a:rPr lang="es-CO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Intranet. </a:t>
            </a:r>
            <a:endParaRPr lang="es-CO" dirty="0">
              <a:solidFill>
                <a:srgbClr val="383838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duotone>
              <a:srgbClr val="ED7D3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418575" y="2569945"/>
            <a:ext cx="3029975" cy="12741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duotone>
              <a:srgbClr val="ED7D3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885673" y="2596344"/>
            <a:ext cx="3019425" cy="11620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671" y="4338443"/>
            <a:ext cx="2652361" cy="1706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ángulo 10"/>
          <p:cNvSpPr/>
          <p:nvPr/>
        </p:nvSpPr>
        <p:spPr>
          <a:xfrm>
            <a:off x="7448550" y="4730181"/>
            <a:ext cx="3539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Implementación en la Entidad</a:t>
            </a:r>
          </a:p>
        </p:txBody>
      </p:sp>
    </p:spTree>
    <p:extLst>
      <p:ext uri="{BB962C8B-B14F-4D97-AF65-F5344CB8AC3E}">
        <p14:creationId xmlns:p14="http://schemas.microsoft.com/office/powerpoint/2010/main" val="258874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Jurídica</a:t>
            </a:r>
            <a:endParaRPr lang="es-CO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00594" y="947257"/>
            <a:ext cx="373597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2" y="5952744"/>
            <a:ext cx="1811226" cy="770953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38737"/>
              </p:ext>
            </p:extLst>
          </p:nvPr>
        </p:nvGraphicFramePr>
        <p:xfrm>
          <a:off x="444844" y="1515763"/>
          <a:ext cx="6599423" cy="4329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982" y="1793558"/>
            <a:ext cx="4374552" cy="41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6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de Tutela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035415"/>
              </p:ext>
            </p:extLst>
          </p:nvPr>
        </p:nvGraphicFramePr>
        <p:xfrm>
          <a:off x="301825" y="1540933"/>
          <a:ext cx="6149775" cy="400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722" y="1976965"/>
            <a:ext cx="4650373" cy="3407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98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70396" r="286" b="15962"/>
          <a:stretch/>
        </p:blipFill>
        <p:spPr>
          <a:xfrm rot="10800000">
            <a:off x="0" y="419098"/>
            <a:ext cx="10715624" cy="6223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542" y="434542"/>
            <a:ext cx="9484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Actuaciones Administrativas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400594" y="947257"/>
            <a:ext cx="373597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0" y="5952744"/>
            <a:ext cx="1811226" cy="7709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63" y="1617370"/>
            <a:ext cx="4968371" cy="42116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t="4418" r="4644" b="7313"/>
          <a:stretch/>
        </p:blipFill>
        <p:spPr>
          <a:xfrm>
            <a:off x="5198717" y="1329605"/>
            <a:ext cx="6773333" cy="43349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044248" y="3497071"/>
            <a:ext cx="269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TOTAL: 1.045</a:t>
            </a:r>
            <a:endParaRPr lang="es-CO" sz="3600" b="1" dirty="0"/>
          </a:p>
        </p:txBody>
      </p:sp>
    </p:spTree>
    <p:extLst>
      <p:ext uri="{BB962C8B-B14F-4D97-AF65-F5344CB8AC3E}">
        <p14:creationId xmlns:p14="http://schemas.microsoft.com/office/powerpoint/2010/main" val="5573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5360</TotalTime>
  <Words>839</Words>
  <Application>Microsoft Office PowerPoint</Application>
  <PresentationFormat>Panorámica</PresentationFormat>
  <Paragraphs>159</Paragraphs>
  <Slides>18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Webdings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Jhon Alexander Peña Romero</dc:creator>
  <cp:lastModifiedBy>Angela Consuelo Lagos Prieto</cp:lastModifiedBy>
  <cp:revision>884</cp:revision>
  <cp:lastPrinted>2019-09-04T23:06:40Z</cp:lastPrinted>
  <dcterms:created xsi:type="dcterms:W3CDTF">2016-09-20T14:18:51Z</dcterms:created>
  <dcterms:modified xsi:type="dcterms:W3CDTF">2020-02-26T15:29:01Z</dcterms:modified>
</cp:coreProperties>
</file>